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Georgia"/>
      </a:defRPr>
    </a:lvl1pPr>
    <a:lvl2pPr indent="228600" latinLnBrk="0">
      <a:defRPr sz="1200">
        <a:solidFill>
          <a:srgbClr val="FFFFFF"/>
        </a:solidFill>
        <a:latin typeface="+mn-lt"/>
        <a:ea typeface="+mn-ea"/>
        <a:cs typeface="+mn-cs"/>
        <a:sym typeface="Georgia"/>
      </a:defRPr>
    </a:lvl2pPr>
    <a:lvl3pPr indent="457200" latinLnBrk="0">
      <a:defRPr sz="1200">
        <a:solidFill>
          <a:srgbClr val="FFFFFF"/>
        </a:solidFill>
        <a:latin typeface="+mn-lt"/>
        <a:ea typeface="+mn-ea"/>
        <a:cs typeface="+mn-cs"/>
        <a:sym typeface="Georgia"/>
      </a:defRPr>
    </a:lvl3pPr>
    <a:lvl4pPr indent="685800" latinLnBrk="0">
      <a:defRPr sz="1200">
        <a:solidFill>
          <a:srgbClr val="FFFFFF"/>
        </a:solidFill>
        <a:latin typeface="+mn-lt"/>
        <a:ea typeface="+mn-ea"/>
        <a:cs typeface="+mn-cs"/>
        <a:sym typeface="Georgia"/>
      </a:defRPr>
    </a:lvl4pPr>
    <a:lvl5pPr indent="914400" latinLnBrk="0">
      <a:defRPr sz="1200">
        <a:solidFill>
          <a:srgbClr val="FFFFFF"/>
        </a:solidFill>
        <a:latin typeface="+mn-lt"/>
        <a:ea typeface="+mn-ea"/>
        <a:cs typeface="+mn-cs"/>
        <a:sym typeface="Georgia"/>
      </a:defRPr>
    </a:lvl5pPr>
    <a:lvl6pPr indent="1143000" latinLnBrk="0">
      <a:defRPr sz="1200">
        <a:solidFill>
          <a:srgbClr val="FFFFFF"/>
        </a:solidFill>
        <a:latin typeface="+mn-lt"/>
        <a:ea typeface="+mn-ea"/>
        <a:cs typeface="+mn-cs"/>
        <a:sym typeface="Georgia"/>
      </a:defRPr>
    </a:lvl6pPr>
    <a:lvl7pPr indent="1371600" latinLnBrk="0">
      <a:defRPr sz="1200">
        <a:solidFill>
          <a:srgbClr val="FFFFFF"/>
        </a:solidFill>
        <a:latin typeface="+mn-lt"/>
        <a:ea typeface="+mn-ea"/>
        <a:cs typeface="+mn-cs"/>
        <a:sym typeface="Georgia"/>
      </a:defRPr>
    </a:lvl7pPr>
    <a:lvl8pPr indent="1600200" latinLnBrk="0">
      <a:defRPr sz="1200">
        <a:solidFill>
          <a:srgbClr val="FFFFFF"/>
        </a:solidFill>
        <a:latin typeface="+mn-lt"/>
        <a:ea typeface="+mn-ea"/>
        <a:cs typeface="+mn-cs"/>
        <a:sym typeface="Georgia"/>
      </a:defRPr>
    </a:lvl8pPr>
    <a:lvl9pPr indent="1828800" latinLnBrk="0">
      <a:defRPr sz="1200">
        <a:solidFill>
          <a:srgbClr val="FFFFFF"/>
        </a:solidFill>
        <a:latin typeface="+mn-lt"/>
        <a:ea typeface="+mn-ea"/>
        <a:cs typeface="+mn-cs"/>
        <a:sym typeface="Georgia"/>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p:nvPr>
        </p:nvSpPr>
        <p:spPr>
          <a:xfrm>
            <a:off x="3403053" y="3063219"/>
            <a:ext cx="2330330" cy="314741"/>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Title Text"/>
          <p:cNvSpPr txBox="1"/>
          <p:nvPr>
            <p:ph type="title"/>
          </p:nvPr>
        </p:nvSpPr>
        <p:spPr>
          <a:xfrm>
            <a:off x="2058551" y="1933189"/>
            <a:ext cx="4944769" cy="1045979"/>
          </a:xfrm>
          <a:prstGeom prst="rect">
            <a:avLst/>
          </a:prstGeom>
        </p:spPr>
        <p:txBody>
          <a:bodyPr/>
          <a:lstStyle/>
          <a:p>
            <a:pPr/>
            <a:r>
              <a:t>Title Text</a:t>
            </a:r>
          </a:p>
        </p:txBody>
      </p:sp>
      <p:sp>
        <p:nvSpPr>
          <p:cNvPr id="27" name="Body Level One…"/>
          <p:cNvSpPr txBox="1"/>
          <p:nvPr>
            <p:ph type="body" sz="quarter" idx="1"/>
          </p:nvPr>
        </p:nvSpPr>
        <p:spPr>
          <a:xfrm>
            <a:off x="3403053" y="3063219"/>
            <a:ext cx="2330330" cy="314741"/>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p:nvPr>
        </p:nvSpPr>
        <p:spPr>
          <a:xfrm>
            <a:off x="160167" y="888407"/>
            <a:ext cx="8841432" cy="40893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p:nvPr>
        </p:nvSpPr>
        <p:spPr>
          <a:xfrm>
            <a:off x="160167" y="888407"/>
            <a:ext cx="8841432" cy="40893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Title Text"/>
          <p:cNvSpPr txBox="1"/>
          <p:nvPr>
            <p:ph type="title"/>
          </p:nvPr>
        </p:nvSpPr>
        <p:spPr>
          <a:xfrm>
            <a:off x="160167" y="159284"/>
            <a:ext cx="2127585" cy="653216"/>
          </a:xfrm>
          <a:prstGeom prst="rect">
            <a:avLst/>
          </a:prstGeom>
        </p:spPr>
        <p:txBody>
          <a:bodyPr/>
          <a:lstStyle>
            <a:lvl1pPr>
              <a:defRPr sz="1600"/>
            </a:lvl1pPr>
          </a:lstStyle>
          <a:p>
            <a:pPr/>
            <a:r>
              <a:t>Title Text</a:t>
            </a:r>
          </a:p>
        </p:txBody>
      </p:sp>
      <p:sp>
        <p:nvSpPr>
          <p:cNvPr id="52" name="Body Level One…"/>
          <p:cNvSpPr txBox="1"/>
          <p:nvPr>
            <p:ph type="body" idx="1"/>
          </p:nvPr>
        </p:nvSpPr>
        <p:spPr>
          <a:xfrm>
            <a:off x="160167" y="888407"/>
            <a:ext cx="8841432" cy="40893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p:nvPr>
        </p:nvSpPr>
        <p:spPr>
          <a:xfrm>
            <a:off x="526736" y="421372"/>
            <a:ext cx="8160064" cy="3365111"/>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Text Placeholder 9"/>
          <p:cNvSpPr/>
          <p:nvPr>
            <p:ph type="body" sz="quarter" idx="13"/>
          </p:nvPr>
        </p:nvSpPr>
        <p:spPr>
          <a:xfrm>
            <a:off x="527050" y="4021137"/>
            <a:ext cx="8159750" cy="742691"/>
          </a:xfrm>
          <a:prstGeom prst="rect">
            <a:avLst/>
          </a:prstGeom>
        </p:spPr>
        <p:txBody>
          <a:bodyPr/>
          <a:lstStyle/>
          <a:p>
            <a:pPr>
              <a:spcBef>
                <a:spcPts val="300"/>
              </a:spcBef>
              <a:defRPr sz="1400"/>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p:nvPr>
        </p:nvSpPr>
        <p:spPr>
          <a:xfrm>
            <a:off x="526736" y="421372"/>
            <a:ext cx="8160064" cy="4354160"/>
          </a:xfrm>
          <a:prstGeom prst="rect">
            <a:avLst/>
          </a:prstGeom>
        </p:spPr>
        <p:txBody>
          <a:bodyP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168616"/>
            <a:ext cx="8229600" cy="93197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100590"/>
            <a:ext cx="8229600" cy="359359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Georgia"/>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000000"/>
          </a:solidFill>
          <a:uFillTx/>
          <a:latin typeface="+mn-lt"/>
          <a:ea typeface="+mn-ea"/>
          <a:cs typeface="+mn-cs"/>
          <a:sym typeface="Georgia"/>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000000"/>
          </a:solidFill>
          <a:uFillTx/>
          <a:latin typeface="+mn-lt"/>
          <a:ea typeface="+mn-ea"/>
          <a:cs typeface="+mn-cs"/>
          <a:sym typeface="Georgia"/>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000000"/>
          </a:solidFill>
          <a:uFillTx/>
          <a:latin typeface="+mn-lt"/>
          <a:ea typeface="+mn-ea"/>
          <a:cs typeface="+mn-cs"/>
          <a:sym typeface="Georgia"/>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000000"/>
          </a:solidFill>
          <a:uFillTx/>
          <a:latin typeface="+mn-lt"/>
          <a:ea typeface="+mn-ea"/>
          <a:cs typeface="+mn-cs"/>
          <a:sym typeface="Georgia"/>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000000"/>
          </a:solidFill>
          <a:uFillTx/>
          <a:latin typeface="+mn-lt"/>
          <a:ea typeface="+mn-ea"/>
          <a:cs typeface="+mn-cs"/>
          <a:sym typeface="Georgia"/>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000000"/>
          </a:solidFill>
          <a:uFillTx/>
          <a:latin typeface="+mn-lt"/>
          <a:ea typeface="+mn-ea"/>
          <a:cs typeface="+mn-cs"/>
          <a:sym typeface="Georgia"/>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000000"/>
          </a:solidFill>
          <a:uFillTx/>
          <a:latin typeface="+mn-lt"/>
          <a:ea typeface="+mn-ea"/>
          <a:cs typeface="+mn-cs"/>
          <a:sym typeface="Georgia"/>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000000"/>
          </a:solidFill>
          <a:uFillTx/>
          <a:latin typeface="+mn-lt"/>
          <a:ea typeface="+mn-ea"/>
          <a:cs typeface="+mn-cs"/>
          <a:sym typeface="Georgia"/>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000000"/>
          </a:solidFill>
          <a:uFillTx/>
          <a:latin typeface="+mn-lt"/>
          <a:ea typeface="+mn-ea"/>
          <a:cs typeface="+mn-cs"/>
          <a:sym typeface="Georg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79" name="Text Placeholder 3"/>
          <p:cNvSpPr txBox="1"/>
          <p:nvPr>
            <p:ph type="body" idx="1"/>
          </p:nvPr>
        </p:nvSpPr>
        <p:spPr>
          <a:xfrm>
            <a:off x="526735" y="421372"/>
            <a:ext cx="8160065" cy="4354160"/>
          </a:xfrm>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Give First"/>
          <p:cNvSpPr txBox="1"/>
          <p:nvPr/>
        </p:nvSpPr>
        <p:spPr>
          <a:xfrm>
            <a:off x="3496038" y="577283"/>
            <a:ext cx="2151923"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Give First</a:t>
            </a:r>
          </a:p>
        </p:txBody>
      </p:sp>
      <p:sp>
        <p:nvSpPr>
          <p:cNvPr id="118" name="When you Receive, Give"/>
          <p:cNvSpPr txBox="1"/>
          <p:nvPr/>
        </p:nvSpPr>
        <p:spPr>
          <a:xfrm>
            <a:off x="1950923" y="1445123"/>
            <a:ext cx="5242153"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When you Receive, Give</a:t>
            </a:r>
          </a:p>
        </p:txBody>
      </p:sp>
      <p:sp>
        <p:nvSpPr>
          <p:cNvPr id="119" name="Give to Meet Needs"/>
          <p:cNvSpPr txBox="1"/>
          <p:nvPr/>
        </p:nvSpPr>
        <p:spPr>
          <a:xfrm>
            <a:off x="2434165" y="2417376"/>
            <a:ext cx="4275670"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Give to Meet Needs</a:t>
            </a:r>
          </a:p>
        </p:txBody>
      </p:sp>
      <p:sp>
        <p:nvSpPr>
          <p:cNvPr id="120" name="Apply Acts 20:35 to Every Relationship"/>
          <p:cNvSpPr txBox="1"/>
          <p:nvPr/>
        </p:nvSpPr>
        <p:spPr>
          <a:xfrm>
            <a:off x="371950" y="3389629"/>
            <a:ext cx="8400100"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Apply Acts 20:35 to Every Relationship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wipe(left)" transition="in">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18"/>
                                        </p:tgtEl>
                                        <p:attrNameLst>
                                          <p:attrName>style.visibility</p:attrName>
                                        </p:attrNameLst>
                                      </p:cBhvr>
                                      <p:to>
                                        <p:strVal val="visible"/>
                                      </p:to>
                                    </p:set>
                                    <p:animEffect filter="wipe(left)" transition="in">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19"/>
                                        </p:tgtEl>
                                        <p:attrNameLst>
                                          <p:attrName>style.visibility</p:attrName>
                                        </p:attrNameLst>
                                      </p:cBhvr>
                                      <p:to>
                                        <p:strVal val="visible"/>
                                      </p:to>
                                    </p:set>
                                    <p:animEffect filter="wipe(left)" transition="in">
                                      <p:cBhvr>
                                        <p:cTn id="17" dur="10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20"/>
                                        </p:tgtEl>
                                        <p:attrNameLst>
                                          <p:attrName>style.visibility</p:attrName>
                                        </p:attrNameLst>
                                      </p:cBhvr>
                                      <p:to>
                                        <p:strVal val="visible"/>
                                      </p:to>
                                    </p:set>
                                    <p:animEffect filter="wipe(left)" transition="in">
                                      <p:cBhvr>
                                        <p:cTn id="22"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2"/>
      <p:bldP build="whole" bldLvl="1" animBg="1" rev="0" advAuto="0" spid="119" grpId="3"/>
      <p:bldP build="whole" bldLvl="1" animBg="1" rev="0" advAuto="0" spid="117" grpId="1"/>
      <p:bldP build="whole" bldLvl="1" animBg="1" rev="0" advAuto="0" spid="120"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22" name="Text Placeholder 3"/>
          <p:cNvSpPr txBox="1"/>
          <p:nvPr>
            <p:ph type="body" idx="1"/>
          </p:nvPr>
        </p:nvSpPr>
        <p:spPr>
          <a:xfrm>
            <a:off x="526735" y="421372"/>
            <a:ext cx="8160065" cy="4354160"/>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Title 5"/>
          <p:cNvSpPr txBox="1"/>
          <p:nvPr>
            <p:ph type="title"/>
          </p:nvPr>
        </p:nvSpPr>
        <p:spPr>
          <a:xfrm>
            <a:off x="1270097" y="1755389"/>
            <a:ext cx="6603806" cy="1277122"/>
          </a:xfrm>
          <a:prstGeom prst="rect">
            <a:avLst/>
          </a:prstGeom>
        </p:spPr>
        <p:txBody>
          <a:bodyPr/>
          <a:lstStyle>
            <a:lvl1pPr defTabSz="841247">
              <a:defRPr sz="4048">
                <a:latin typeface="Arial Rounded MT Bold"/>
                <a:ea typeface="Arial Rounded MT Bold"/>
                <a:cs typeface="Arial Rounded MT Bold"/>
                <a:sym typeface="Arial Rounded MT Bold"/>
              </a:defRPr>
            </a:lvl1pPr>
          </a:lstStyle>
          <a:p>
            <a:pPr/>
            <a:r>
              <a:t>More Blessed to Give than to Receive</a:t>
            </a:r>
          </a:p>
        </p:txBody>
      </p:sp>
      <p:sp>
        <p:nvSpPr>
          <p:cNvPr id="82" name="Text Placeholder 6"/>
          <p:cNvSpPr txBox="1"/>
          <p:nvPr>
            <p:ph type="body" sz="quarter" idx="1"/>
          </p:nvPr>
        </p:nvSpPr>
        <p:spPr>
          <a:xfrm>
            <a:off x="3406835" y="3075919"/>
            <a:ext cx="2330330" cy="631149"/>
          </a:xfrm>
          <a:prstGeom prst="rect">
            <a:avLst/>
          </a:prstGeom>
        </p:spPr>
        <p:txBody>
          <a:bodyPr/>
          <a:lstStyle>
            <a:lvl1pPr defTabSz="521208">
              <a:spcBef>
                <a:spcPts val="200"/>
              </a:spcBef>
              <a:defRPr sz="3420">
                <a:latin typeface="Arial Rounded MT Bold"/>
                <a:ea typeface="Arial Rounded MT Bold"/>
                <a:cs typeface="Arial Rounded MT Bold"/>
                <a:sym typeface="Arial Rounded MT Bold"/>
              </a:defRPr>
            </a:lvl1pPr>
          </a:lstStyle>
          <a:p>
            <a:pPr/>
            <a:r>
              <a:t>Acts 20:35</a:t>
            </a:r>
          </a:p>
        </p:txBody>
      </p:sp>
      <p:sp>
        <p:nvSpPr>
          <p:cNvPr id="83" name="Acts 20:17-38"/>
          <p:cNvSpPr txBox="1"/>
          <p:nvPr/>
        </p:nvSpPr>
        <p:spPr>
          <a:xfrm>
            <a:off x="5742422" y="4367529"/>
            <a:ext cx="306935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300"/>
              </a:spcBef>
              <a:defRPr sz="3500">
                <a:latin typeface="Arial Rounded MT Bold"/>
                <a:ea typeface="Arial Rounded MT Bold"/>
                <a:cs typeface="Arial Rounded MT Bold"/>
                <a:sym typeface="Arial Rounded MT Bold"/>
              </a:defRPr>
            </a:lvl1pPr>
          </a:lstStyle>
          <a:p>
            <a:pPr/>
            <a:r>
              <a:t>Acts 20:17-38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wipe(left)" transition="in">
                                      <p:cBhvr>
                                        <p:cTn id="7"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Title 5"/>
          <p:cNvSpPr txBox="1"/>
          <p:nvPr>
            <p:ph type="title"/>
          </p:nvPr>
        </p:nvSpPr>
        <p:spPr>
          <a:xfrm>
            <a:off x="160166" y="159284"/>
            <a:ext cx="3534309" cy="653216"/>
          </a:xfrm>
          <a:prstGeom prst="rect">
            <a:avLst/>
          </a:prstGeom>
        </p:spPr>
        <p:txBody>
          <a:bodyPr/>
          <a:lstStyle>
            <a:lvl1pPr defTabSz="466344">
              <a:defRPr sz="3825">
                <a:latin typeface="Arial Rounded MT Bold"/>
                <a:ea typeface="Arial Rounded MT Bold"/>
                <a:cs typeface="Arial Rounded MT Bold"/>
                <a:sym typeface="Arial Rounded MT Bold"/>
              </a:defRPr>
            </a:lvl1pPr>
          </a:lstStyle>
          <a:p>
            <a:pPr/>
            <a:r>
              <a:t>Acts 20:17-38</a:t>
            </a:r>
          </a:p>
        </p:txBody>
      </p:sp>
      <p:sp>
        <p:nvSpPr>
          <p:cNvPr id="86" name="Text Placeholder 6"/>
          <p:cNvSpPr txBox="1"/>
          <p:nvPr>
            <p:ph type="body" idx="1"/>
          </p:nvPr>
        </p:nvSpPr>
        <p:spPr>
          <a:xfrm>
            <a:off x="151284" y="736007"/>
            <a:ext cx="8841432" cy="4089325"/>
          </a:xfrm>
          <a:prstGeom prst="rect">
            <a:avLst/>
          </a:prstGeom>
        </p:spPr>
        <p:txBody>
          <a:bodyPr/>
          <a:lstStyle/>
          <a:p>
            <a:pPr>
              <a:defRPr>
                <a:latin typeface="Arial Rounded MT Bold"/>
                <a:ea typeface="Arial Rounded MT Bold"/>
                <a:cs typeface="Arial Rounded MT Bold"/>
                <a:sym typeface="Arial Rounded MT Bold"/>
              </a:defRPr>
            </a:pPr>
            <a:r>
              <a:rPr>
                <a:solidFill>
                  <a:schemeClr val="accent6">
                    <a:lumOff val="-6039"/>
                  </a:schemeClr>
                </a:solidFill>
              </a:rPr>
              <a:t>v. 18</a:t>
            </a:r>
            <a:r>
              <a:t> - gave his time</a:t>
            </a:r>
          </a:p>
          <a:p>
            <a:pPr>
              <a:defRPr>
                <a:latin typeface="Arial Rounded MT Bold"/>
                <a:ea typeface="Arial Rounded MT Bold"/>
                <a:cs typeface="Arial Rounded MT Bold"/>
                <a:sym typeface="Arial Rounded MT Bold"/>
              </a:defRPr>
            </a:pPr>
            <a:r>
              <a:rPr>
                <a:solidFill>
                  <a:schemeClr val="accent6">
                    <a:lumOff val="-6039"/>
                  </a:schemeClr>
                </a:solidFill>
              </a:rPr>
              <a:t>v. 19</a:t>
            </a:r>
            <a:r>
              <a:t> - even through trials and tears</a:t>
            </a:r>
          </a:p>
          <a:p>
            <a:pPr>
              <a:defRPr>
                <a:latin typeface="Arial Rounded MT Bold"/>
                <a:ea typeface="Arial Rounded MT Bold"/>
                <a:cs typeface="Arial Rounded MT Bold"/>
                <a:sym typeface="Arial Rounded MT Bold"/>
              </a:defRPr>
            </a:pPr>
            <a:r>
              <a:rPr>
                <a:solidFill>
                  <a:schemeClr val="accent6">
                    <a:lumOff val="-6039"/>
                  </a:schemeClr>
                </a:solidFill>
              </a:rPr>
              <a:t>v. 20</a:t>
            </a:r>
            <a:r>
              <a:t> - spoke profitable things</a:t>
            </a:r>
          </a:p>
          <a:p>
            <a:pPr>
              <a:defRPr>
                <a:latin typeface="Arial Rounded MT Bold"/>
                <a:ea typeface="Arial Rounded MT Bold"/>
                <a:cs typeface="Arial Rounded MT Bold"/>
                <a:sym typeface="Arial Rounded MT Bold"/>
              </a:defRPr>
            </a:pPr>
            <a:r>
              <a:rPr>
                <a:solidFill>
                  <a:schemeClr val="accent6">
                    <a:lumOff val="-6039"/>
                  </a:schemeClr>
                </a:solidFill>
              </a:rPr>
              <a:t>v. 27 </a:t>
            </a:r>
            <a:r>
              <a:t>- gave the whole counsel of God</a:t>
            </a:r>
          </a:p>
          <a:p>
            <a:pPr>
              <a:defRPr>
                <a:latin typeface="Arial Rounded MT Bold"/>
                <a:ea typeface="Arial Rounded MT Bold"/>
                <a:cs typeface="Arial Rounded MT Bold"/>
                <a:sym typeface="Arial Rounded MT Bold"/>
              </a:defRPr>
            </a:pPr>
            <a:r>
              <a:rPr>
                <a:solidFill>
                  <a:schemeClr val="accent6">
                    <a:lumOff val="-6039"/>
                  </a:schemeClr>
                </a:solidFill>
              </a:rPr>
              <a:t>v. 28-30</a:t>
            </a:r>
            <a:r>
              <a:t> - warned about false teachers</a:t>
            </a:r>
          </a:p>
          <a:p>
            <a:pPr>
              <a:defRPr>
                <a:latin typeface="Arial Rounded MT Bold"/>
                <a:ea typeface="Arial Rounded MT Bold"/>
                <a:cs typeface="Arial Rounded MT Bold"/>
                <a:sym typeface="Arial Rounded MT Bold"/>
              </a:defRPr>
            </a:pPr>
            <a:r>
              <a:rPr>
                <a:solidFill>
                  <a:schemeClr val="accent6">
                    <a:lumOff val="-6039"/>
                  </a:schemeClr>
                </a:solidFill>
              </a:rPr>
              <a:t>v. 31</a:t>
            </a:r>
            <a:r>
              <a:t> - admonished</a:t>
            </a:r>
          </a:p>
          <a:p>
            <a:pPr>
              <a:defRPr>
                <a:latin typeface="Arial Rounded MT Bold"/>
                <a:ea typeface="Arial Rounded MT Bold"/>
                <a:cs typeface="Arial Rounded MT Bold"/>
                <a:sym typeface="Arial Rounded MT Bold"/>
              </a:defRPr>
            </a:pPr>
            <a:r>
              <a:rPr>
                <a:solidFill>
                  <a:schemeClr val="accent6">
                    <a:lumOff val="-6039"/>
                  </a:schemeClr>
                </a:solidFill>
              </a:rPr>
              <a:t>v. 34</a:t>
            </a:r>
            <a:r>
              <a:t> - worked with own hands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wipe(left)" transition="in">
                                      <p:cBhvr>
                                        <p:cTn id="7" dur="1000"/>
                                        <p:tgtEl>
                                          <p:spTgt spid="85"/>
                                        </p:tgtEl>
                                      </p:cBhvr>
                                    </p:animEffec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86"/>
                                        </p:tgtEl>
                                        <p:attrNameLst>
                                          <p:attrName>style.visibility</p:attrName>
                                        </p:attrNameLst>
                                      </p:cBhvr>
                                      <p:to>
                                        <p:strVal val="visible"/>
                                      </p:to>
                                    </p:set>
                                    <p:animEffect filter="wipe(left)" transition="in">
                                      <p:cBhvr>
                                        <p:cTn id="11"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P build="whole" bldLvl="1" animBg="1" rev="0" advAuto="0" spid="86"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Title 5"/>
          <p:cNvSpPr txBox="1"/>
          <p:nvPr>
            <p:ph type="title"/>
          </p:nvPr>
        </p:nvSpPr>
        <p:spPr>
          <a:xfrm>
            <a:off x="160166" y="159284"/>
            <a:ext cx="3534309" cy="653216"/>
          </a:xfrm>
          <a:prstGeom prst="rect">
            <a:avLst/>
          </a:prstGeom>
        </p:spPr>
        <p:txBody>
          <a:bodyPr/>
          <a:lstStyle>
            <a:lvl1pPr defTabSz="466344">
              <a:defRPr sz="3825">
                <a:latin typeface="Arial Rounded MT Bold"/>
                <a:ea typeface="Arial Rounded MT Bold"/>
                <a:cs typeface="Arial Rounded MT Bold"/>
                <a:sym typeface="Arial Rounded MT Bold"/>
              </a:defRPr>
            </a:lvl1pPr>
          </a:lstStyle>
          <a:p>
            <a:pPr/>
            <a:r>
              <a:t>Acts 20:17-38</a:t>
            </a:r>
          </a:p>
        </p:txBody>
      </p:sp>
      <p:sp>
        <p:nvSpPr>
          <p:cNvPr id="89" name="Text Placeholder 6"/>
          <p:cNvSpPr txBox="1"/>
          <p:nvPr>
            <p:ph type="body" idx="1"/>
          </p:nvPr>
        </p:nvSpPr>
        <p:spPr>
          <a:xfrm>
            <a:off x="151284" y="736007"/>
            <a:ext cx="8841432" cy="4089325"/>
          </a:xfrm>
          <a:prstGeom prst="rect">
            <a:avLst/>
          </a:prstGeom>
        </p:spPr>
        <p:txBody>
          <a:bodyPr/>
          <a:lstStyle/>
          <a:p>
            <a:pPr>
              <a:defRPr sz="3500">
                <a:latin typeface="Arial Rounded MT Bold"/>
                <a:ea typeface="Arial Rounded MT Bold"/>
                <a:cs typeface="Arial Rounded MT Bold"/>
                <a:sym typeface="Arial Rounded MT Bold"/>
              </a:defRPr>
            </a:pPr>
            <a:r>
              <a:t>Currently on his way to Jerusalem to </a:t>
            </a:r>
            <a:r>
              <a:rPr u="sng"/>
              <a:t>GIVE</a:t>
            </a:r>
            <a:r>
              <a:t> the financial collection to needy Christians.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9"/>
                                        </p:tgtEl>
                                        <p:attrNameLst>
                                          <p:attrName>style.visibility</p:attrName>
                                        </p:attrNameLst>
                                      </p:cBhvr>
                                      <p:to>
                                        <p:strVal val="visible"/>
                                      </p:to>
                                    </p:set>
                                    <p:animEffect filter="wipe(left)" transition="in">
                                      <p:cBhvr>
                                        <p:cTn id="7"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Title 5"/>
          <p:cNvSpPr txBox="1"/>
          <p:nvPr>
            <p:ph type="title"/>
          </p:nvPr>
        </p:nvSpPr>
        <p:spPr>
          <a:xfrm>
            <a:off x="160166" y="159284"/>
            <a:ext cx="5416290" cy="653216"/>
          </a:xfrm>
          <a:prstGeom prst="rect">
            <a:avLst/>
          </a:prstGeom>
        </p:spPr>
        <p:txBody>
          <a:bodyPr/>
          <a:lstStyle>
            <a:lvl1pPr defTabSz="466344">
              <a:defRPr sz="3825">
                <a:latin typeface="Arial Rounded MT Bold"/>
                <a:ea typeface="Arial Rounded MT Bold"/>
                <a:cs typeface="Arial Rounded MT Bold"/>
                <a:sym typeface="Arial Rounded MT Bold"/>
              </a:defRPr>
            </a:lvl1pPr>
          </a:lstStyle>
          <a:p>
            <a:pPr/>
            <a:r>
              <a:t>1.  Giving Pleases God</a:t>
            </a:r>
          </a:p>
        </p:txBody>
      </p:sp>
      <p:sp>
        <p:nvSpPr>
          <p:cNvPr id="92" name="Text Placeholder 6"/>
          <p:cNvSpPr txBox="1"/>
          <p:nvPr>
            <p:ph type="body" sz="half" idx="1"/>
          </p:nvPr>
        </p:nvSpPr>
        <p:spPr>
          <a:xfrm>
            <a:off x="151284" y="1091607"/>
            <a:ext cx="8841432" cy="1347563"/>
          </a:xfrm>
          <a:prstGeom prst="rect">
            <a:avLst/>
          </a:prstGeom>
        </p:spPr>
        <p:txBody>
          <a:bodyPr/>
          <a:lstStyle>
            <a:lvl1pPr>
              <a:defRPr sz="3500">
                <a:latin typeface="Arial Rounded MT Bold"/>
                <a:ea typeface="Arial Rounded MT Bold"/>
                <a:cs typeface="Arial Rounded MT Bold"/>
                <a:sym typeface="Arial Rounded MT Bold"/>
              </a:defRPr>
            </a:lvl1pPr>
          </a:lstStyle>
          <a:p>
            <a:pPr/>
            <a:r>
              <a:t>“Blessedness” = happiness from having God’s approval </a:t>
            </a:r>
          </a:p>
        </p:txBody>
      </p:sp>
      <p:sp>
        <p:nvSpPr>
          <p:cNvPr id="93" name="2 Corinthians 9:7 - “Each one must do just as he has purposed in his heart, not grudgingly or under compulsion, for God loves a cheerful giver.”"/>
          <p:cNvSpPr txBox="1"/>
          <p:nvPr/>
        </p:nvSpPr>
        <p:spPr>
          <a:xfrm>
            <a:off x="-7655" y="2252979"/>
            <a:ext cx="9159310" cy="212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500">
                <a:latin typeface="Arial Rounded MT Bold"/>
                <a:ea typeface="Arial Rounded MT Bold"/>
                <a:cs typeface="Arial Rounded MT Bold"/>
                <a:sym typeface="Arial Rounded MT Bold"/>
              </a:defRPr>
            </a:pPr>
            <a:r>
              <a:rPr>
                <a:solidFill>
                  <a:schemeClr val="accent6">
                    <a:lumOff val="-6039"/>
                  </a:schemeClr>
                </a:solidFill>
              </a:rPr>
              <a:t>2 Corinthians 9:7</a:t>
            </a:r>
            <a:r>
              <a:t> - “Each one must do just as he has purposed in his heart, not grudgingly or under compulsion, for God loves a cheerful giver.”</a:t>
            </a:r>
          </a:p>
        </p:txBody>
      </p:sp>
      <p:sp>
        <p:nvSpPr>
          <p:cNvPr id="94" name="Matthew 25:34-36"/>
          <p:cNvSpPr txBox="1"/>
          <p:nvPr/>
        </p:nvSpPr>
        <p:spPr>
          <a:xfrm>
            <a:off x="2615286" y="4392929"/>
            <a:ext cx="3913428"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Matthew 25:34-36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wipe(left)" transition="in">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92"/>
                                        </p:tgtEl>
                                        <p:attrNameLst>
                                          <p:attrName>style.visibility</p:attrName>
                                        </p:attrNameLst>
                                      </p:cBhvr>
                                      <p:to>
                                        <p:strVal val="visible"/>
                                      </p:to>
                                    </p:set>
                                    <p:animEffect filter="wipe(left)" transition="in">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93"/>
                                        </p:tgtEl>
                                        <p:attrNameLst>
                                          <p:attrName>style.visibility</p:attrName>
                                        </p:attrNameLst>
                                      </p:cBhvr>
                                      <p:to>
                                        <p:strVal val="visible"/>
                                      </p:to>
                                    </p:set>
                                    <p:animEffect filter="wipe(left)" transition="in">
                                      <p:cBhvr>
                                        <p:cTn id="17" dur="10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94"/>
                                        </p:tgtEl>
                                        <p:attrNameLst>
                                          <p:attrName>style.visibility</p:attrName>
                                        </p:attrNameLst>
                                      </p:cBhvr>
                                      <p:to>
                                        <p:strVal val="visible"/>
                                      </p:to>
                                    </p:set>
                                    <p:animEffect filter="wipe(left)" transition="in">
                                      <p:cBhvr>
                                        <p:cTn id="22"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 grpId="4"/>
      <p:bldP build="whole" bldLvl="1" animBg="1" rev="0" advAuto="0" spid="92" grpId="2"/>
      <p:bldP build="whole" bldLvl="1" animBg="1" rev="0" advAuto="0" spid="91" grpId="1"/>
      <p:bldP build="whole" bldLvl="1" animBg="1" rev="0" advAuto="0" spid="93"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Title 5"/>
          <p:cNvSpPr txBox="1"/>
          <p:nvPr>
            <p:ph type="title"/>
          </p:nvPr>
        </p:nvSpPr>
        <p:spPr>
          <a:xfrm>
            <a:off x="185566" y="44984"/>
            <a:ext cx="6291449" cy="1107043"/>
          </a:xfrm>
          <a:prstGeom prst="rect">
            <a:avLst/>
          </a:prstGeom>
        </p:spPr>
        <p:txBody>
          <a:bodyPr/>
          <a:lstStyle>
            <a:lvl1pPr algn="l" defTabSz="429768">
              <a:defRPr sz="3525">
                <a:latin typeface="Arial Rounded MT Bold"/>
                <a:ea typeface="Arial Rounded MT Bold"/>
                <a:cs typeface="Arial Rounded MT Bold"/>
                <a:sym typeface="Arial Rounded MT Bold"/>
              </a:defRPr>
            </a:lvl1pPr>
          </a:lstStyle>
          <a:p>
            <a:pPr/>
            <a:r>
              <a:t>2.  Giving Makes us More Like Jesus</a:t>
            </a:r>
          </a:p>
        </p:txBody>
      </p:sp>
      <p:sp>
        <p:nvSpPr>
          <p:cNvPr id="97" name="Text Placeholder 6"/>
          <p:cNvSpPr txBox="1"/>
          <p:nvPr>
            <p:ph type="body" sz="half" idx="1"/>
          </p:nvPr>
        </p:nvSpPr>
        <p:spPr>
          <a:xfrm>
            <a:off x="151284" y="1066207"/>
            <a:ext cx="8841432" cy="1347563"/>
          </a:xfrm>
          <a:prstGeom prst="rect">
            <a:avLst/>
          </a:prstGeom>
        </p:spPr>
        <p:txBody>
          <a:bodyPr/>
          <a:lstStyle>
            <a:lvl1pPr>
              <a:defRPr sz="3500">
                <a:latin typeface="Arial Rounded MT Bold"/>
                <a:ea typeface="Arial Rounded MT Bold"/>
                <a:cs typeface="Arial Rounded MT Bold"/>
                <a:sym typeface="Arial Rounded MT Bold"/>
              </a:defRPr>
            </a:lvl1pPr>
          </a:lstStyle>
          <a:p>
            <a:pPr/>
            <a:r>
              <a:t>When we live like Him, we become like Him. </a:t>
            </a:r>
          </a:p>
        </p:txBody>
      </p:sp>
      <p:sp>
        <p:nvSpPr>
          <p:cNvPr id="98" name="2 Corinthians 8:7 - “For you know the grace of our Lord Jesus Christ, that though He was rich, yet for your sake He became poor, so that you through His poverty might become rich.”"/>
          <p:cNvSpPr txBox="1"/>
          <p:nvPr/>
        </p:nvSpPr>
        <p:spPr>
          <a:xfrm>
            <a:off x="-11658" y="2672079"/>
            <a:ext cx="9167315"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100">
                <a:latin typeface="Arial Rounded MT Bold"/>
                <a:ea typeface="Arial Rounded MT Bold"/>
                <a:cs typeface="Arial Rounded MT Bold"/>
                <a:sym typeface="Arial Rounded MT Bold"/>
              </a:defRPr>
            </a:pPr>
            <a:r>
              <a:rPr>
                <a:solidFill>
                  <a:schemeClr val="accent6">
                    <a:lumOff val="-6039"/>
                  </a:schemeClr>
                </a:solidFill>
              </a:rPr>
              <a:t>2 Corinthians 8:7</a:t>
            </a:r>
            <a:r>
              <a:t> - “For you know the grace of our Lord Jesus Christ, that though He was rich, yet for your sake He became poor, so that you through His poverty might become rich.”</a:t>
            </a:r>
          </a:p>
        </p:txBody>
      </p:sp>
      <p:sp>
        <p:nvSpPr>
          <p:cNvPr id="99" name="John 13:12-17"/>
          <p:cNvSpPr txBox="1"/>
          <p:nvPr/>
        </p:nvSpPr>
        <p:spPr>
          <a:xfrm>
            <a:off x="2998255" y="2170429"/>
            <a:ext cx="3147490"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John 13:12-17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96"/>
                                        </p:tgtEl>
                                        <p:attrNameLst>
                                          <p:attrName>style.visibility</p:attrName>
                                        </p:attrNameLst>
                                      </p:cBhvr>
                                      <p:to>
                                        <p:strVal val="visible"/>
                                      </p:to>
                                    </p:set>
                                    <p:animEffect filter="wipe(left)" transition="in">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97"/>
                                        </p:tgtEl>
                                        <p:attrNameLst>
                                          <p:attrName>style.visibility</p:attrName>
                                        </p:attrNameLst>
                                      </p:cBhvr>
                                      <p:to>
                                        <p:strVal val="visible"/>
                                      </p:to>
                                    </p:set>
                                    <p:animEffect filter="wipe(left)" transition="in">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99"/>
                                        </p:tgtEl>
                                        <p:attrNameLst>
                                          <p:attrName>style.visibility</p:attrName>
                                        </p:attrNameLst>
                                      </p:cBhvr>
                                      <p:to>
                                        <p:strVal val="visible"/>
                                      </p:to>
                                    </p:set>
                                    <p:animEffect filter="wipe(left)" transition="in">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98"/>
                                        </p:tgtEl>
                                        <p:attrNameLst>
                                          <p:attrName>style.visibility</p:attrName>
                                        </p:attrNameLst>
                                      </p:cBhvr>
                                      <p:to>
                                        <p:strVal val="visible"/>
                                      </p:to>
                                    </p:set>
                                    <p:animEffect filter="wipe(left)" transition="in">
                                      <p:cBhvr>
                                        <p:cTn id="22"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2"/>
      <p:bldP build="whole" bldLvl="1" animBg="1" rev="0" advAuto="0" spid="99" grpId="3"/>
      <p:bldP build="whole" bldLvl="1" animBg="1" rev="0" advAuto="0" spid="96" grpId="1"/>
      <p:bldP build="whole" bldLvl="1" animBg="1" rev="0" advAuto="0" spid="98"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Title 5"/>
          <p:cNvSpPr txBox="1"/>
          <p:nvPr>
            <p:ph type="title"/>
          </p:nvPr>
        </p:nvSpPr>
        <p:spPr>
          <a:xfrm>
            <a:off x="185566" y="44984"/>
            <a:ext cx="6291449" cy="1107043"/>
          </a:xfrm>
          <a:prstGeom prst="rect">
            <a:avLst/>
          </a:prstGeom>
        </p:spPr>
        <p:txBody>
          <a:bodyPr/>
          <a:lstStyle>
            <a:lvl1pPr algn="l" defTabSz="429768">
              <a:defRPr sz="3525">
                <a:latin typeface="Arial Rounded MT Bold"/>
                <a:ea typeface="Arial Rounded MT Bold"/>
                <a:cs typeface="Arial Rounded MT Bold"/>
                <a:sym typeface="Arial Rounded MT Bold"/>
              </a:defRPr>
            </a:lvl1pPr>
          </a:lstStyle>
          <a:p>
            <a:pPr/>
            <a:r>
              <a:t>3.  Giving Shares God’s Grace</a:t>
            </a:r>
          </a:p>
        </p:txBody>
      </p:sp>
      <p:sp>
        <p:nvSpPr>
          <p:cNvPr id="102" name="James 1:17 - “Every good thing given and every perfect gift is from above, coming down from the Father of lights, with whom there is no variation or shifting shadow.”"/>
          <p:cNvSpPr txBox="1"/>
          <p:nvPr/>
        </p:nvSpPr>
        <p:spPr>
          <a:xfrm>
            <a:off x="-20320" y="1846579"/>
            <a:ext cx="9184641"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100">
                <a:latin typeface="Arial Rounded MT Bold"/>
                <a:ea typeface="Arial Rounded MT Bold"/>
                <a:cs typeface="Arial Rounded MT Bold"/>
                <a:sym typeface="Arial Rounded MT Bold"/>
              </a:defRPr>
            </a:pPr>
            <a:r>
              <a:rPr>
                <a:solidFill>
                  <a:schemeClr val="accent6">
                    <a:lumOff val="-6039"/>
                  </a:schemeClr>
                </a:solidFill>
              </a:rPr>
              <a:t>James 1:17</a:t>
            </a:r>
            <a:r>
              <a:t> - “Every good thing given and every perfect gift is from above, coming down from the Father of lights, with whom there is no variation or shifting shadow.”</a:t>
            </a:r>
          </a:p>
        </p:txBody>
      </p:sp>
      <p:sp>
        <p:nvSpPr>
          <p:cNvPr id="103" name="1 Corinthians 15:9-10"/>
          <p:cNvSpPr txBox="1"/>
          <p:nvPr/>
        </p:nvSpPr>
        <p:spPr>
          <a:xfrm>
            <a:off x="2222333" y="1199583"/>
            <a:ext cx="4699334"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1 Corinthians 15:9-10</a:t>
            </a:r>
          </a:p>
        </p:txBody>
      </p:sp>
      <p:sp>
        <p:nvSpPr>
          <p:cNvPr id="104" name="2 Corinthians 8:1-2,6"/>
          <p:cNvSpPr txBox="1"/>
          <p:nvPr/>
        </p:nvSpPr>
        <p:spPr>
          <a:xfrm>
            <a:off x="2284841" y="3814376"/>
            <a:ext cx="4574318"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2 Corinthians 8:1-2,6</a:t>
            </a:r>
          </a:p>
        </p:txBody>
      </p:sp>
      <p:sp>
        <p:nvSpPr>
          <p:cNvPr id="105" name="2 Corinthians 9:13-15"/>
          <p:cNvSpPr txBox="1"/>
          <p:nvPr/>
        </p:nvSpPr>
        <p:spPr>
          <a:xfrm>
            <a:off x="2222333" y="4461373"/>
            <a:ext cx="4699334"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2 Corinthians 9:13-15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1"/>
                                        </p:tgtEl>
                                        <p:attrNameLst>
                                          <p:attrName>style.visibility</p:attrName>
                                        </p:attrNameLst>
                                      </p:cBhvr>
                                      <p:to>
                                        <p:strVal val="visible"/>
                                      </p:to>
                                    </p:set>
                                    <p:animEffect filter="wipe(left)" transition="in">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03"/>
                                        </p:tgtEl>
                                        <p:attrNameLst>
                                          <p:attrName>style.visibility</p:attrName>
                                        </p:attrNameLst>
                                      </p:cBhvr>
                                      <p:to>
                                        <p:strVal val="visible"/>
                                      </p:to>
                                    </p:set>
                                    <p:animEffect filter="wipe(left)" transition="in">
                                      <p:cBhvr>
                                        <p:cTn id="12" dur="1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02"/>
                                        </p:tgtEl>
                                        <p:attrNameLst>
                                          <p:attrName>style.visibility</p:attrName>
                                        </p:attrNameLst>
                                      </p:cBhvr>
                                      <p:to>
                                        <p:strVal val="visible"/>
                                      </p:to>
                                    </p:set>
                                    <p:animEffect filter="wipe(left)" transition="in">
                                      <p:cBhvr>
                                        <p:cTn id="17" dur="10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04"/>
                                        </p:tgtEl>
                                        <p:attrNameLst>
                                          <p:attrName>style.visibility</p:attrName>
                                        </p:attrNameLst>
                                      </p:cBhvr>
                                      <p:to>
                                        <p:strVal val="visible"/>
                                      </p:to>
                                    </p:set>
                                    <p:animEffect filter="wipe(left)" transition="in">
                                      <p:cBhvr>
                                        <p:cTn id="22" dur="10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05"/>
                                        </p:tgtEl>
                                        <p:attrNameLst>
                                          <p:attrName>style.visibility</p:attrName>
                                        </p:attrNameLst>
                                      </p:cBhvr>
                                      <p:to>
                                        <p:strVal val="visible"/>
                                      </p:to>
                                    </p:set>
                                    <p:animEffect filter="wipe(left)" transition="in">
                                      <p:cBhvr>
                                        <p:cTn id="27"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5"/>
      <p:bldP build="whole" bldLvl="1" animBg="1" rev="0" advAuto="0" spid="103" grpId="2"/>
      <p:bldP build="whole" bldLvl="1" animBg="1" rev="0" advAuto="0" spid="104" grpId="4"/>
      <p:bldP build="whole" bldLvl="1" animBg="1" rev="0" advAuto="0" spid="101" grpId="1"/>
      <p:bldP build="whole" bldLvl="1" animBg="1" rev="0" advAuto="0" spid="102"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Title 5"/>
          <p:cNvSpPr txBox="1"/>
          <p:nvPr>
            <p:ph type="title"/>
          </p:nvPr>
        </p:nvSpPr>
        <p:spPr>
          <a:xfrm>
            <a:off x="185566" y="44984"/>
            <a:ext cx="6291449" cy="1107043"/>
          </a:xfrm>
          <a:prstGeom prst="rect">
            <a:avLst/>
          </a:prstGeom>
        </p:spPr>
        <p:txBody>
          <a:bodyPr/>
          <a:lstStyle>
            <a:lvl1pPr algn="l" defTabSz="429768">
              <a:defRPr sz="3525">
                <a:latin typeface="Arial Rounded MT Bold"/>
                <a:ea typeface="Arial Rounded MT Bold"/>
                <a:cs typeface="Arial Rounded MT Bold"/>
                <a:sym typeface="Arial Rounded MT Bold"/>
              </a:defRPr>
            </a:lvl1pPr>
          </a:lstStyle>
          <a:p>
            <a:pPr/>
            <a:r>
              <a:t>4.  Giving Loosens our Grip on this World</a:t>
            </a:r>
          </a:p>
        </p:txBody>
      </p:sp>
      <p:sp>
        <p:nvSpPr>
          <p:cNvPr id="108" name="2 Corinthians 9:5 - “…Arrange beforehand your previously promised bountiful gift, so that the same would be ready as a bountiful gift and not affected by covetousness.”"/>
          <p:cNvSpPr txBox="1"/>
          <p:nvPr/>
        </p:nvSpPr>
        <p:spPr>
          <a:xfrm>
            <a:off x="-2815" y="2354579"/>
            <a:ext cx="9149630"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100">
                <a:latin typeface="Arial Rounded MT Bold"/>
                <a:ea typeface="Arial Rounded MT Bold"/>
                <a:cs typeface="Arial Rounded MT Bold"/>
                <a:sym typeface="Arial Rounded MT Bold"/>
              </a:defRPr>
            </a:pPr>
            <a:r>
              <a:rPr>
                <a:solidFill>
                  <a:schemeClr val="accent6">
                    <a:lumOff val="-6039"/>
                  </a:schemeClr>
                </a:solidFill>
              </a:rPr>
              <a:t>2 Corinthians 9:5</a:t>
            </a:r>
            <a:r>
              <a:t> - “…Arrange beforehand your previously promised bountiful gift, so that the same would be ready as a bountiful gift and not affected by covetousness.”</a:t>
            </a:r>
          </a:p>
        </p:txBody>
      </p:sp>
      <p:sp>
        <p:nvSpPr>
          <p:cNvPr id="109" name="Acts 20:33 - “I have coveted no one’s silver or gold or clothes.”"/>
          <p:cNvSpPr txBox="1"/>
          <p:nvPr/>
        </p:nvSpPr>
        <p:spPr>
          <a:xfrm>
            <a:off x="517585" y="1288483"/>
            <a:ext cx="8108830" cy="1107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500">
                <a:latin typeface="Arial Rounded MT Bold"/>
                <a:ea typeface="Arial Rounded MT Bold"/>
                <a:cs typeface="Arial Rounded MT Bold"/>
                <a:sym typeface="Arial Rounded MT Bold"/>
              </a:defRPr>
            </a:pPr>
            <a:r>
              <a:rPr>
                <a:solidFill>
                  <a:schemeClr val="accent6">
                    <a:lumOff val="-6039"/>
                  </a:schemeClr>
                </a:solidFill>
              </a:rPr>
              <a:t>Acts 20:33 - </a:t>
            </a:r>
            <a:r>
              <a:t>“I have coveted no one’s silver or gold or clothes.”</a:t>
            </a:r>
          </a:p>
        </p:txBody>
      </p:sp>
      <p:sp>
        <p:nvSpPr>
          <p:cNvPr id="110" name="Matthew 6:20-21"/>
          <p:cNvSpPr txBox="1"/>
          <p:nvPr/>
        </p:nvSpPr>
        <p:spPr>
          <a:xfrm>
            <a:off x="2747356" y="4461373"/>
            <a:ext cx="3649288"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Matthew 6:20-21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wipe(left)" transition="in">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09"/>
                                        </p:tgtEl>
                                        <p:attrNameLst>
                                          <p:attrName>style.visibility</p:attrName>
                                        </p:attrNameLst>
                                      </p:cBhvr>
                                      <p:to>
                                        <p:strVal val="visible"/>
                                      </p:to>
                                    </p:set>
                                    <p:animEffect filter="wipe(left)" transition="in">
                                      <p:cBhvr>
                                        <p:cTn id="12" dur="10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08"/>
                                        </p:tgtEl>
                                        <p:attrNameLst>
                                          <p:attrName>style.visibility</p:attrName>
                                        </p:attrNameLst>
                                      </p:cBhvr>
                                      <p:to>
                                        <p:strVal val="visible"/>
                                      </p:to>
                                    </p:set>
                                    <p:animEffect filter="wipe(left)" transition="in">
                                      <p:cBhvr>
                                        <p:cTn id="17" dur="10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10"/>
                                        </p:tgtEl>
                                        <p:attrNameLst>
                                          <p:attrName>style.visibility</p:attrName>
                                        </p:attrNameLst>
                                      </p:cBhvr>
                                      <p:to>
                                        <p:strVal val="visible"/>
                                      </p:to>
                                    </p:set>
                                    <p:animEffect filter="wipe(left)" transition="in">
                                      <p:cBhvr>
                                        <p:cTn id="22"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4"/>
      <p:bldP build="whole" bldLvl="1" animBg="1" rev="0" advAuto="0" spid="108" grpId="3"/>
      <p:bldP build="whole" bldLvl="1" animBg="1" rev="0" advAuto="0" spid="107" grpId="1"/>
      <p:bldP build="whole" bldLvl="1" animBg="1" rev="0" advAuto="0" spid="109"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Title 5"/>
          <p:cNvSpPr txBox="1"/>
          <p:nvPr>
            <p:ph type="title"/>
          </p:nvPr>
        </p:nvSpPr>
        <p:spPr>
          <a:xfrm>
            <a:off x="185566" y="44984"/>
            <a:ext cx="6291449" cy="1107043"/>
          </a:xfrm>
          <a:prstGeom prst="rect">
            <a:avLst/>
          </a:prstGeom>
        </p:spPr>
        <p:txBody>
          <a:bodyPr/>
          <a:lstStyle>
            <a:lvl1pPr algn="l" defTabSz="429768">
              <a:defRPr sz="3525">
                <a:latin typeface="Arial Rounded MT Bold"/>
                <a:ea typeface="Arial Rounded MT Bold"/>
                <a:cs typeface="Arial Rounded MT Bold"/>
                <a:sym typeface="Arial Rounded MT Bold"/>
              </a:defRPr>
            </a:lvl1pPr>
          </a:lstStyle>
          <a:p>
            <a:pPr/>
            <a:r>
              <a:t>5.  Giving Enriches our Relationships</a:t>
            </a:r>
          </a:p>
        </p:txBody>
      </p:sp>
      <p:sp>
        <p:nvSpPr>
          <p:cNvPr id="113" name="2 Corinthians 9:14 - “They also, by prayer on your behalf, yearn for you because of the surpassing grace of God in you.”"/>
          <p:cNvSpPr txBox="1"/>
          <p:nvPr/>
        </p:nvSpPr>
        <p:spPr>
          <a:xfrm>
            <a:off x="285348" y="2024379"/>
            <a:ext cx="8573304" cy="1463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100">
                <a:latin typeface="Arial Rounded MT Bold"/>
                <a:ea typeface="Arial Rounded MT Bold"/>
                <a:cs typeface="Arial Rounded MT Bold"/>
                <a:sym typeface="Arial Rounded MT Bold"/>
              </a:defRPr>
            </a:pPr>
            <a:r>
              <a:rPr>
                <a:solidFill>
                  <a:schemeClr val="accent6">
                    <a:lumOff val="-6039"/>
                  </a:schemeClr>
                </a:solidFill>
              </a:rPr>
              <a:t>2 Corinthians 9:14</a:t>
            </a:r>
            <a:r>
              <a:t> - “They also, by prayer on your behalf, </a:t>
            </a:r>
            <a:r>
              <a:rPr u="sng"/>
              <a:t>yearn for you</a:t>
            </a:r>
            <a:r>
              <a:t> because of the surpassing grace of God in you.”</a:t>
            </a:r>
          </a:p>
        </p:txBody>
      </p:sp>
      <p:sp>
        <p:nvSpPr>
          <p:cNvPr id="114" name="Acts 20:37-38"/>
          <p:cNvSpPr txBox="1"/>
          <p:nvPr/>
        </p:nvSpPr>
        <p:spPr>
          <a:xfrm>
            <a:off x="3037322" y="1288483"/>
            <a:ext cx="306935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3500">
                <a:solidFill>
                  <a:schemeClr val="accent6">
                    <a:lumOff val="-6039"/>
                  </a:schemeClr>
                </a:solidFill>
                <a:latin typeface="Arial Rounded MT Bold"/>
                <a:ea typeface="Arial Rounded MT Bold"/>
                <a:cs typeface="Arial Rounded MT Bold"/>
                <a:sym typeface="Arial Rounded MT Bold"/>
              </a:defRPr>
            </a:lvl1pPr>
          </a:lstStyle>
          <a:p>
            <a:pPr>
              <a:defRPr>
                <a:solidFill>
                  <a:srgbClr val="000000"/>
                </a:solidFill>
              </a:defRPr>
            </a:pPr>
            <a:r>
              <a:rPr>
                <a:solidFill>
                  <a:schemeClr val="accent6">
                    <a:lumOff val="-6039"/>
                  </a:schemeClr>
                </a:solidFill>
              </a:rPr>
              <a:t>Acts 20:37-38</a:t>
            </a:r>
          </a:p>
        </p:txBody>
      </p:sp>
      <p:sp>
        <p:nvSpPr>
          <p:cNvPr id="115" name="Proverbs 18:16 - “A man’s gift makes room for him and brings him before great men.”"/>
          <p:cNvSpPr txBox="1"/>
          <p:nvPr/>
        </p:nvSpPr>
        <p:spPr>
          <a:xfrm>
            <a:off x="272189" y="3623876"/>
            <a:ext cx="8599622" cy="955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spcBef>
                <a:spcPts val="700"/>
              </a:spcBef>
              <a:defRPr sz="3000">
                <a:latin typeface="Arial Rounded MT Bold"/>
                <a:ea typeface="Arial Rounded MT Bold"/>
                <a:cs typeface="Arial Rounded MT Bold"/>
                <a:sym typeface="Arial Rounded MT Bold"/>
              </a:defRPr>
            </a:pPr>
            <a:r>
              <a:rPr>
                <a:solidFill>
                  <a:schemeClr val="accent6">
                    <a:lumOff val="-6039"/>
                  </a:schemeClr>
                </a:solidFill>
              </a:rPr>
              <a:t>Proverbs 18:16 - </a:t>
            </a:r>
            <a:r>
              <a:t>“A man’s gift makes room for him and brings him before great men.”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12"/>
                                        </p:tgtEl>
                                        <p:attrNameLst>
                                          <p:attrName>style.visibility</p:attrName>
                                        </p:attrNameLst>
                                      </p:cBhvr>
                                      <p:to>
                                        <p:strVal val="visible"/>
                                      </p:to>
                                    </p:set>
                                    <p:animEffect filter="wipe(left)" transition="in">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14"/>
                                        </p:tgtEl>
                                        <p:attrNameLst>
                                          <p:attrName>style.visibility</p:attrName>
                                        </p:attrNameLst>
                                      </p:cBhvr>
                                      <p:to>
                                        <p:strVal val="visible"/>
                                      </p:to>
                                    </p:set>
                                    <p:animEffect filter="wipe(left)" transition="in">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13"/>
                                        </p:tgtEl>
                                        <p:attrNameLst>
                                          <p:attrName>style.visibility</p:attrName>
                                        </p:attrNameLst>
                                      </p:cBhvr>
                                      <p:to>
                                        <p:strVal val="visible"/>
                                      </p:to>
                                    </p:set>
                                    <p:animEffect filter="wipe(left)" transition="in">
                                      <p:cBhvr>
                                        <p:cTn id="17" dur="1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15"/>
                                        </p:tgtEl>
                                        <p:attrNameLst>
                                          <p:attrName>style.visibility</p:attrName>
                                        </p:attrNameLst>
                                      </p:cBhvr>
                                      <p:to>
                                        <p:strVal val="visible"/>
                                      </p:to>
                                    </p:set>
                                    <p:animEffect filter="wipe(left)" transition="in">
                                      <p:cBhvr>
                                        <p:cTn id="22"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4"/>
      <p:bldP build="whole" bldLvl="1" animBg="1" rev="0" advAuto="0" spid="112" grpId="1"/>
      <p:bldP build="whole" bldLvl="1" animBg="1" rev="0" advAuto="0" spid="114" grpId="2"/>
      <p:bldP build="whole" bldLvl="1" animBg="1" rev="0" advAuto="0" spid="113"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Georgia"/>
        <a:ea typeface="Georgia"/>
        <a:cs typeface="Georgi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Georgia"/>
        <a:ea typeface="Georgia"/>
        <a:cs typeface="Georgi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