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prstGeom prst="rect">
            <a:avLst/>
          </a:prstGeom>
        </p:spPr>
        <p:txBody>
          <a:bodyPr/>
          <a:lstStyle/>
          <a:p>
            <a:pPr/>
            <a:r>
              <a:t>Title Text</a:t>
            </a:r>
          </a:p>
        </p:txBody>
      </p:sp>
      <p:sp>
        <p:nvSpPr>
          <p:cNvPr id="12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Image"/>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Image"/>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Title"/>
          <p:cNvSpPr txBox="1"/>
          <p:nvPr>
            <p:ph type="title"/>
          </p:nvPr>
        </p:nvSpPr>
        <p:spPr>
          <a:prstGeom prst="rect">
            <a:avLst/>
          </a:prstGeom>
        </p:spPr>
        <p:txBody>
          <a:bodyPr/>
          <a:lstStyle/>
          <a:p>
            <a:pPr/>
          </a:p>
        </p:txBody>
      </p:sp>
      <p:sp>
        <p:nvSpPr>
          <p:cNvPr id="172" name="Body"/>
          <p:cNvSpPr txBox="1"/>
          <p:nvPr>
            <p:ph type="body" idx="1"/>
          </p:nvPr>
        </p:nvSpPr>
        <p:spPr>
          <a:prstGeom prst="rect">
            <a:avLst/>
          </a:prstGeom>
        </p:spPr>
        <p:txBody>
          <a:bodyPr/>
          <a:lstStyle/>
          <a:p>
            <a:pPr/>
          </a:p>
        </p:txBody>
      </p:sp>
      <p:pic>
        <p:nvPicPr>
          <p:cNvPr id="173"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4" name="THE PATTERN FOR CHURCH ORGANIZATION…"/>
          <p:cNvSpPr txBox="1"/>
          <p:nvPr/>
        </p:nvSpPr>
        <p:spPr>
          <a:xfrm>
            <a:off x="553835" y="420774"/>
            <a:ext cx="23276329" cy="9903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Elders: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Role of oversight over a local church.</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Multiple elders are to oversee a single church.</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Other terms for elders: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Overseers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Bishops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74">
                                            <p:txEl>
                                              <p:pRg st="4" end="4"/>
                                            </p:txEl>
                                          </p:spTgt>
                                        </p:tgtEl>
                                        <p:attrNameLst>
                                          <p:attrName>style.visibility</p:attrName>
                                        </p:attrNameLst>
                                      </p:cBhvr>
                                      <p:to>
                                        <p:strVal val="visible"/>
                                      </p:to>
                                    </p:set>
                                    <p:animEffect filter="fade" transition="in">
                                      <p:cBhvr>
                                        <p:cTn id="7" dur="1000"/>
                                        <p:tgtEl>
                                          <p:spTgt spid="17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lt" backwards="0">
                                    <p:tmAbs val="0"/>
                                  </p:iterate>
                                  <p:childTnLst>
                                    <p:set>
                                      <p:cBhvr>
                                        <p:cTn id="11" fill="hold"/>
                                        <p:tgtEl>
                                          <p:spTgt spid="174">
                                            <p:txEl>
                                              <p:pRg st="5" end="5"/>
                                            </p:txEl>
                                          </p:spTgt>
                                        </p:tgtEl>
                                        <p:attrNameLst>
                                          <p:attrName>style.visibility</p:attrName>
                                        </p:attrNameLst>
                                      </p:cBhvr>
                                      <p:to>
                                        <p:strVal val="visible"/>
                                      </p:to>
                                    </p:set>
                                    <p:animEffect filter="fade" transition="in">
                                      <p:cBhvr>
                                        <p:cTn id="12" dur="1000"/>
                                        <p:tgtEl>
                                          <p:spTgt spid="17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lt" backwards="0">
                                    <p:tmAbs val="0"/>
                                  </p:iterate>
                                  <p:childTnLst>
                                    <p:set>
                                      <p:cBhvr>
                                        <p:cTn id="16" fill="hold"/>
                                        <p:tgtEl>
                                          <p:spTgt spid="174">
                                            <p:txEl>
                                              <p:pRg st="6" end="6"/>
                                            </p:txEl>
                                          </p:spTgt>
                                        </p:tgtEl>
                                        <p:attrNameLst>
                                          <p:attrName>style.visibility</p:attrName>
                                        </p:attrNameLst>
                                      </p:cBhvr>
                                      <p:to>
                                        <p:strVal val="visible"/>
                                      </p:to>
                                    </p:set>
                                    <p:animEffect filter="fade" transition="in">
                                      <p:cBhvr>
                                        <p:cTn id="17" dur="1000"/>
                                        <p:tgtEl>
                                          <p:spTgt spid="17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177" name="This is a true saying, if a man desire the office of a bishop, he desireth a good work.…"/>
          <p:cNvSpPr txBox="1"/>
          <p:nvPr/>
        </p:nvSpPr>
        <p:spPr>
          <a:xfrm>
            <a:off x="380332" y="3981449"/>
            <a:ext cx="23623337"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This is a true saying, if a man desire the office of a </a:t>
            </a:r>
            <a:r>
              <a:rPr b="1" u="sng"/>
              <a:t>bishop</a:t>
            </a:r>
            <a:r>
              <a:t>, he desireth a good work.</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1 Timothy 3:1</a:t>
            </a:r>
            <a:r>
              <a:rPr sz="6000"/>
              <a:t> KJV</a:t>
            </a:r>
          </a:p>
        </p:txBody>
      </p:sp>
      <p:sp>
        <p:nvSpPr>
          <p:cNvPr id="178" name="It is a trustworthy statement: if any man aspires to the office of overseer, it is a fine work he desires to do.…"/>
          <p:cNvSpPr txBox="1"/>
          <p:nvPr/>
        </p:nvSpPr>
        <p:spPr>
          <a:xfrm>
            <a:off x="380332" y="7196693"/>
            <a:ext cx="23623337"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It is a trustworthy statement: if any man aspires to the office of </a:t>
            </a:r>
            <a:r>
              <a:rPr b="1" u="sng"/>
              <a:t>overseer</a:t>
            </a:r>
            <a:r>
              <a:t>, it is a fine work he desires </a:t>
            </a:r>
            <a:r>
              <a:t>to do</a:t>
            </a:r>
            <a:r>
              <a:t>.</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1 Timothy 3:1</a:t>
            </a:r>
            <a:r>
              <a:rPr sz="6000"/>
              <a:t> NASB</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00000 -0.251568" origin="layout" pathEditMode="relative">
                                      <p:cBhvr>
                                        <p:cTn id="6" dur="1000" fill="hold"/>
                                        <p:tgtEl>
                                          <p:spTgt spid="177"/>
                                        </p:tgtEl>
                                        <p:attrNameLst>
                                          <p:attrName>ppt_x</p:attrName>
                                          <p:attrName>ppt_y</p:attrName>
                                        </p:attrNameLst>
                                      </p:cBhvr>
                                    </p:animMotion>
                                  </p:childTnLst>
                                </p:cTn>
                              </p:par>
                            </p:childTnLst>
                          </p:cTn>
                        </p:par>
                        <p:par>
                          <p:cTn id="7" fill="hold">
                            <p:stCondLst>
                              <p:cond delay="1000"/>
                            </p:stCondLst>
                            <p:childTnLst>
                              <p:par>
                                <p:cTn id="8" presetClass="entr" nodeType="afterEffect" presetSubtype="16" presetID="23" grpId="2" fill="hold">
                                  <p:stCondLst>
                                    <p:cond delay="0"/>
                                  </p:stCondLst>
                                  <p:iterate type="el" backwards="0">
                                    <p:tmAbs val="0"/>
                                  </p:iterate>
                                  <p:childTnLst>
                                    <p:set>
                                      <p:cBhvr>
                                        <p:cTn id="9" fill="hold"/>
                                        <p:tgtEl>
                                          <p:spTgt spid="178"/>
                                        </p:tgtEl>
                                        <p:attrNameLst>
                                          <p:attrName>style.visibility</p:attrName>
                                        </p:attrNameLst>
                                      </p:cBhvr>
                                      <p:to>
                                        <p:strVal val="visible"/>
                                      </p:to>
                                    </p:set>
                                    <p:anim calcmode="lin" valueType="num">
                                      <p:cBhvr>
                                        <p:cTn id="10" dur="499" fill="hold"/>
                                        <p:tgtEl>
                                          <p:spTgt spid="178"/>
                                        </p:tgtEl>
                                        <p:attrNameLst>
                                          <p:attrName>ppt_w</p:attrName>
                                        </p:attrNameLst>
                                      </p:cBhvr>
                                      <p:tavLst>
                                        <p:tav tm="0">
                                          <p:val>
                                            <p:fltVal val="0"/>
                                          </p:val>
                                        </p:tav>
                                        <p:tav tm="100000">
                                          <p:val>
                                            <p:strVal val="#ppt_w"/>
                                          </p:val>
                                        </p:tav>
                                      </p:tavLst>
                                    </p:anim>
                                    <p:anim calcmode="lin" valueType="num">
                                      <p:cBhvr>
                                        <p:cTn id="11" dur="499" fill="hold"/>
                                        <p:tgtEl>
                                          <p:spTgt spid="1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Title"/>
          <p:cNvSpPr txBox="1"/>
          <p:nvPr>
            <p:ph type="title"/>
          </p:nvPr>
        </p:nvSpPr>
        <p:spPr>
          <a:prstGeom prst="rect">
            <a:avLst/>
          </a:prstGeom>
        </p:spPr>
        <p:txBody>
          <a:bodyPr/>
          <a:lstStyle/>
          <a:p>
            <a:pPr/>
          </a:p>
        </p:txBody>
      </p:sp>
      <p:sp>
        <p:nvSpPr>
          <p:cNvPr id="181" name="Body"/>
          <p:cNvSpPr txBox="1"/>
          <p:nvPr>
            <p:ph type="body" idx="1"/>
          </p:nvPr>
        </p:nvSpPr>
        <p:spPr>
          <a:prstGeom prst="rect">
            <a:avLst/>
          </a:prstGeom>
        </p:spPr>
        <p:txBody>
          <a:bodyPr/>
          <a:lstStyle/>
          <a:p>
            <a:pPr/>
          </a:p>
        </p:txBody>
      </p:sp>
      <p:pic>
        <p:nvPicPr>
          <p:cNvPr id="182"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3" name="THE PATTERN FOR CHURCH ORGANIZATION…"/>
          <p:cNvSpPr txBox="1"/>
          <p:nvPr/>
        </p:nvSpPr>
        <p:spPr>
          <a:xfrm>
            <a:off x="553835" y="420774"/>
            <a:ext cx="23276329" cy="1113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Elders: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Role of oversight over a local church.</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Multiple elders are to oversee a single church.</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Other terms for elders: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Overseers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Bishops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Shepherds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83">
                                            <p:txEl>
                                              <p:pRg st="7" end="7"/>
                                            </p:txEl>
                                          </p:spTgt>
                                        </p:tgtEl>
                                        <p:attrNameLst>
                                          <p:attrName>style.visibility</p:attrName>
                                        </p:attrNameLst>
                                      </p:cBhvr>
                                      <p:to>
                                        <p:strVal val="visible"/>
                                      </p:to>
                                    </p:set>
                                    <p:animEffect filter="fade" transition="in">
                                      <p:cBhvr>
                                        <p:cTn id="7" dur="1000"/>
                                        <p:tgtEl>
                                          <p:spTgt spid="183">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186" name="And he gave the apostles, the prophets, the evangelists, the shepherds and teachers,……"/>
          <p:cNvSpPr txBox="1"/>
          <p:nvPr/>
        </p:nvSpPr>
        <p:spPr>
          <a:xfrm>
            <a:off x="380331" y="3981449"/>
            <a:ext cx="23623338"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And he gave the apostles, the prophets, the evangelists, the </a:t>
            </a:r>
            <a:r>
              <a:rPr b="1" u="sng"/>
              <a:t>shepherds</a:t>
            </a:r>
            <a:r>
              <a:t> and teachers,…</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Ephesians 4:11</a:t>
            </a:r>
            <a:r>
              <a:rPr sz="6000"/>
              <a:t> ESV</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Title"/>
          <p:cNvSpPr txBox="1"/>
          <p:nvPr>
            <p:ph type="title"/>
          </p:nvPr>
        </p:nvSpPr>
        <p:spPr>
          <a:prstGeom prst="rect">
            <a:avLst/>
          </a:prstGeom>
        </p:spPr>
        <p:txBody>
          <a:bodyPr/>
          <a:lstStyle/>
          <a:p>
            <a:pPr/>
          </a:p>
        </p:txBody>
      </p:sp>
      <p:sp>
        <p:nvSpPr>
          <p:cNvPr id="189" name="Body"/>
          <p:cNvSpPr txBox="1"/>
          <p:nvPr>
            <p:ph type="body" idx="1"/>
          </p:nvPr>
        </p:nvSpPr>
        <p:spPr>
          <a:prstGeom prst="rect">
            <a:avLst/>
          </a:prstGeom>
        </p:spPr>
        <p:txBody>
          <a:bodyPr/>
          <a:lstStyle/>
          <a:p>
            <a:pPr/>
          </a:p>
        </p:txBody>
      </p:sp>
      <p:pic>
        <p:nvPicPr>
          <p:cNvPr id="190"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1" name="THE PATTERN FOR CHURCH ORGANIZATION…"/>
          <p:cNvSpPr txBox="1"/>
          <p:nvPr/>
        </p:nvSpPr>
        <p:spPr>
          <a:xfrm>
            <a:off x="553835" y="420774"/>
            <a:ext cx="23276329" cy="123723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Elders: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Role of oversight over a local church.</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Multiple elders are to oversee a single church.</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Other terms for elders: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Overseers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Bishops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Shepherds</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Pastors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91">
                                            <p:txEl>
                                              <p:pRg st="8" end="8"/>
                                            </p:txEl>
                                          </p:spTgt>
                                        </p:tgtEl>
                                        <p:attrNameLst>
                                          <p:attrName>style.visibility</p:attrName>
                                        </p:attrNameLst>
                                      </p:cBhvr>
                                      <p:to>
                                        <p:strVal val="visible"/>
                                      </p:to>
                                    </p:set>
                                    <p:animEffect filter="fade" transition="in">
                                      <p:cBhvr>
                                        <p:cTn id="7" dur="1000"/>
                                        <p:tgtEl>
                                          <p:spTgt spid="191">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194" name="And He gave some as apostles, and some as prophets, and some as evangelists, and some as pastors and teachers,……"/>
          <p:cNvSpPr txBox="1"/>
          <p:nvPr/>
        </p:nvSpPr>
        <p:spPr>
          <a:xfrm>
            <a:off x="380331" y="7275113"/>
            <a:ext cx="23623338"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And He gave some </a:t>
            </a:r>
            <a:r>
              <a:t>as</a:t>
            </a:r>
            <a:r>
              <a:t> apostles, and some </a:t>
            </a:r>
            <a:r>
              <a:t>as</a:t>
            </a:r>
            <a:r>
              <a:t> prophets, and some </a:t>
            </a:r>
            <a:r>
              <a:t>as</a:t>
            </a:r>
            <a:r>
              <a:t> evangelists, and some </a:t>
            </a:r>
            <a:r>
              <a:t>as</a:t>
            </a:r>
            <a:r>
              <a:t> </a:t>
            </a:r>
            <a:r>
              <a:rPr b="1" u="sng"/>
              <a:t>pastors</a:t>
            </a:r>
            <a:r>
              <a:t> and teachers,…</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Ephesians 4:11</a:t>
            </a:r>
            <a:r>
              <a:rPr sz="6000"/>
              <a:t> NASB</a:t>
            </a:r>
          </a:p>
        </p:txBody>
      </p:sp>
      <p:sp>
        <p:nvSpPr>
          <p:cNvPr id="195" name="And he gave the apostles, the prophets, the evangelists, the shepherds and teachers,……"/>
          <p:cNvSpPr txBox="1"/>
          <p:nvPr/>
        </p:nvSpPr>
        <p:spPr>
          <a:xfrm>
            <a:off x="380332" y="805416"/>
            <a:ext cx="23623337"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And he gave the apostles, the prophets, the evangelists, the </a:t>
            </a:r>
            <a:r>
              <a:rPr b="1" u="sng"/>
              <a:t>shepherds</a:t>
            </a:r>
            <a:r>
              <a:t> and teachers,…</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Ephesians 4:11</a:t>
            </a:r>
            <a:r>
              <a:rPr sz="6000"/>
              <a:t> ESV</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94"/>
                                        </p:tgtEl>
                                        <p:attrNameLst>
                                          <p:attrName>style.visibility</p:attrName>
                                        </p:attrNameLst>
                                      </p:cBhvr>
                                      <p:to>
                                        <p:strVal val="visible"/>
                                      </p:to>
                                    </p:set>
                                    <p:anim calcmode="lin" valueType="num">
                                      <p:cBhvr>
                                        <p:cTn id="7" dur="499" fill="hold"/>
                                        <p:tgtEl>
                                          <p:spTgt spid="194"/>
                                        </p:tgtEl>
                                        <p:attrNameLst>
                                          <p:attrName>ppt_w</p:attrName>
                                        </p:attrNameLst>
                                      </p:cBhvr>
                                      <p:tavLst>
                                        <p:tav tm="0">
                                          <p:val>
                                            <p:fltVal val="0"/>
                                          </p:val>
                                        </p:tav>
                                        <p:tav tm="100000">
                                          <p:val>
                                            <p:strVal val="#ppt_w"/>
                                          </p:val>
                                        </p:tav>
                                      </p:tavLst>
                                    </p:anim>
                                    <p:anim calcmode="lin" valueType="num">
                                      <p:cBhvr>
                                        <p:cTn id="8" dur="499" fill="hold"/>
                                        <p:tgtEl>
                                          <p:spTgt spid="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Title"/>
          <p:cNvSpPr txBox="1"/>
          <p:nvPr>
            <p:ph type="title"/>
          </p:nvPr>
        </p:nvSpPr>
        <p:spPr>
          <a:prstGeom prst="rect">
            <a:avLst/>
          </a:prstGeom>
        </p:spPr>
        <p:txBody>
          <a:bodyPr/>
          <a:lstStyle/>
          <a:p>
            <a:pPr/>
          </a:p>
        </p:txBody>
      </p:sp>
      <p:sp>
        <p:nvSpPr>
          <p:cNvPr id="198" name="Body"/>
          <p:cNvSpPr txBox="1"/>
          <p:nvPr>
            <p:ph type="body" idx="1"/>
          </p:nvPr>
        </p:nvSpPr>
        <p:spPr>
          <a:prstGeom prst="rect">
            <a:avLst/>
          </a:prstGeom>
        </p:spPr>
        <p:txBody>
          <a:bodyPr/>
          <a:lstStyle/>
          <a:p>
            <a:pPr/>
          </a:p>
        </p:txBody>
      </p:sp>
      <p:pic>
        <p:nvPicPr>
          <p:cNvPr id="199"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0" name="THE PATTERN FOR CHURCH ORGANIZATION…"/>
          <p:cNvSpPr txBox="1"/>
          <p:nvPr/>
        </p:nvSpPr>
        <p:spPr>
          <a:xfrm>
            <a:off x="553835" y="420774"/>
            <a:ext cx="23276329" cy="496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Elders: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Preachers are not called pastors in the Bible.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00">
                                            <p:txEl>
                                              <p:pRg st="2" end="2"/>
                                            </p:txEl>
                                          </p:spTgt>
                                        </p:tgtEl>
                                        <p:attrNameLst>
                                          <p:attrName>style.visibility</p:attrName>
                                        </p:attrNameLst>
                                      </p:cBhvr>
                                      <p:to>
                                        <p:strVal val="visible"/>
                                      </p:to>
                                    </p:set>
                                    <p:animEffect filter="fade" transition="in">
                                      <p:cBhvr>
                                        <p:cTn id="7" dur="1000"/>
                                        <p:tgtEl>
                                          <p:spTgt spid="20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203" name="And He gave some as apostles, and some as prophets, and some as evangelists, and some as pastors and teachers,……"/>
          <p:cNvSpPr txBox="1"/>
          <p:nvPr/>
        </p:nvSpPr>
        <p:spPr>
          <a:xfrm>
            <a:off x="380331" y="3981449"/>
            <a:ext cx="23623338"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And He gave some </a:t>
            </a:r>
            <a:r>
              <a:t>as</a:t>
            </a:r>
            <a:r>
              <a:t> apostles, and some </a:t>
            </a:r>
            <a:r>
              <a:t>as</a:t>
            </a:r>
            <a:r>
              <a:t> prophets, and some </a:t>
            </a:r>
            <a:r>
              <a:t>as</a:t>
            </a:r>
            <a:r>
              <a:t> </a:t>
            </a:r>
            <a:r>
              <a:rPr b="1" u="sng"/>
              <a:t>evangelists</a:t>
            </a:r>
            <a:r>
              <a:t>, and some </a:t>
            </a:r>
            <a:r>
              <a:t>as</a:t>
            </a:r>
            <a:r>
              <a:t> pastors and teachers,…</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Ephesians 4:11</a:t>
            </a:r>
            <a:r>
              <a:rPr sz="6000"/>
              <a:t> NASB</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206" name="But you, be sober in all things, endure hardship, do the work of an evangelist, fulfill your ministry.…"/>
          <p:cNvSpPr txBox="1"/>
          <p:nvPr/>
        </p:nvSpPr>
        <p:spPr>
          <a:xfrm>
            <a:off x="380331" y="3981449"/>
            <a:ext cx="23623338"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But you, be sober in all things, endure hardship, do the work of an </a:t>
            </a:r>
            <a:r>
              <a:rPr b="1" u="sng"/>
              <a:t>evangelist</a:t>
            </a:r>
            <a:r>
              <a:t>, fulfill your ministry.</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2 Timothy 4:5</a:t>
            </a:r>
            <a:r>
              <a:rPr sz="6000"/>
              <a:t> NASB</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Title"/>
          <p:cNvSpPr txBox="1"/>
          <p:nvPr>
            <p:ph type="title"/>
          </p:nvPr>
        </p:nvSpPr>
        <p:spPr>
          <a:prstGeom prst="rect">
            <a:avLst/>
          </a:prstGeom>
        </p:spPr>
        <p:txBody>
          <a:bodyPr/>
          <a:lstStyle/>
          <a:p>
            <a:pPr/>
          </a:p>
        </p:txBody>
      </p:sp>
      <p:sp>
        <p:nvSpPr>
          <p:cNvPr id="209" name="Body"/>
          <p:cNvSpPr txBox="1"/>
          <p:nvPr>
            <p:ph type="body" idx="1"/>
          </p:nvPr>
        </p:nvSpPr>
        <p:spPr>
          <a:prstGeom prst="rect">
            <a:avLst/>
          </a:prstGeom>
        </p:spPr>
        <p:txBody>
          <a:bodyPr/>
          <a:lstStyle/>
          <a:p>
            <a:pPr/>
          </a:p>
        </p:txBody>
      </p:sp>
      <p:pic>
        <p:nvPicPr>
          <p:cNvPr id="210"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1" name="THE PATTERN FOR CHURCH ORGANIZATION…"/>
          <p:cNvSpPr txBox="1"/>
          <p:nvPr/>
        </p:nvSpPr>
        <p:spPr>
          <a:xfrm>
            <a:off x="553835" y="420774"/>
            <a:ext cx="23276329" cy="6200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Elders: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Preachers are not called pastors in the Bible.</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Elders have specific qualifications to meet.</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11">
                                            <p:txEl>
                                              <p:pRg st="3" end="3"/>
                                            </p:txEl>
                                          </p:spTgt>
                                        </p:tgtEl>
                                        <p:attrNameLst>
                                          <p:attrName>style.visibility</p:attrName>
                                        </p:attrNameLst>
                                      </p:cBhvr>
                                      <p:to>
                                        <p:strVal val="visible"/>
                                      </p:to>
                                    </p:set>
                                    <p:animEffect filter="fade" transition="in">
                                      <p:cBhvr>
                                        <p:cTn id="7" dur="1000"/>
                                        <p:tgtEl>
                                          <p:spTgt spid="21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Title"/>
          <p:cNvSpPr txBox="1"/>
          <p:nvPr>
            <p:ph type="title"/>
          </p:nvPr>
        </p:nvSpPr>
        <p:spPr>
          <a:prstGeom prst="rect">
            <a:avLst/>
          </a:prstGeom>
        </p:spPr>
        <p:txBody>
          <a:bodyPr/>
          <a:lstStyle/>
          <a:p>
            <a:pPr/>
          </a:p>
        </p:txBody>
      </p:sp>
      <p:sp>
        <p:nvSpPr>
          <p:cNvPr id="139" name="Body"/>
          <p:cNvSpPr txBox="1"/>
          <p:nvPr>
            <p:ph type="body" idx="1"/>
          </p:nvPr>
        </p:nvSpPr>
        <p:spPr>
          <a:prstGeom prst="rect">
            <a:avLst/>
          </a:prstGeom>
        </p:spPr>
        <p:txBody>
          <a:bodyPr/>
          <a:lstStyle/>
          <a:p>
            <a:pPr/>
          </a:p>
        </p:txBody>
      </p:sp>
      <p:pic>
        <p:nvPicPr>
          <p:cNvPr id="140" name="building_without_blueprints-title-3-still-16x9.jpg" descr="building_without_blueprints-title-3-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1" name="According"/>
          <p:cNvSpPr txBox="1"/>
          <p:nvPr/>
        </p:nvSpPr>
        <p:spPr>
          <a:xfrm>
            <a:off x="5755201" y="2801176"/>
            <a:ext cx="12873598" cy="28936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4300">
                <a:latin typeface="Phosphate Inline"/>
                <a:ea typeface="Phosphate Inline"/>
                <a:cs typeface="Phosphate Inline"/>
                <a:sym typeface="Phosphate Inline"/>
              </a:defRPr>
            </a:pPr>
            <a:r>
              <a:rPr sz="18300"/>
              <a:t>According</a:t>
            </a:r>
            <a:r>
              <a:t> </a:t>
            </a:r>
          </a:p>
        </p:txBody>
      </p:sp>
      <p:sp>
        <p:nvSpPr>
          <p:cNvPr id="142" name="pattern"/>
          <p:cNvSpPr txBox="1"/>
          <p:nvPr/>
        </p:nvSpPr>
        <p:spPr>
          <a:xfrm>
            <a:off x="4257738" y="7011409"/>
            <a:ext cx="16300324" cy="3990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pc="4335" sz="25500">
                <a:latin typeface="Phosphate Inline"/>
                <a:ea typeface="Phosphate Inline"/>
                <a:cs typeface="Phosphate Inline"/>
                <a:sym typeface="Phosphate Inline"/>
              </a:defRPr>
            </a:lvl1pPr>
          </a:lstStyle>
          <a:p>
            <a:pPr/>
            <a:r>
              <a:t>pattern</a:t>
            </a:r>
          </a:p>
        </p:txBody>
      </p:sp>
      <p:sp>
        <p:nvSpPr>
          <p:cNvPr id="143" name="to the"/>
          <p:cNvSpPr txBox="1"/>
          <p:nvPr/>
        </p:nvSpPr>
        <p:spPr>
          <a:xfrm>
            <a:off x="9388817" y="5556250"/>
            <a:ext cx="6038166"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pc="2520" sz="12600">
                <a:solidFill>
                  <a:schemeClr val="accent1"/>
                </a:solidFill>
                <a:latin typeface="Arial Unicode MS"/>
                <a:ea typeface="Arial Unicode MS"/>
                <a:cs typeface="Arial Unicode MS"/>
                <a:sym typeface="Arial Unicode MS"/>
              </a:defRPr>
            </a:lvl1pPr>
          </a:lstStyle>
          <a:p>
            <a:pPr/>
            <a:r>
              <a:t>to the</a:t>
            </a:r>
          </a:p>
        </p:txBody>
      </p:sp>
      <p:sp>
        <p:nvSpPr>
          <p:cNvPr id="144" name="EXODUS 25:8-9"/>
          <p:cNvSpPr txBox="1"/>
          <p:nvPr/>
        </p:nvSpPr>
        <p:spPr>
          <a:xfrm>
            <a:off x="9538716" y="10412142"/>
            <a:ext cx="5331967"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600">
                <a:solidFill>
                  <a:schemeClr val="accent1"/>
                </a:solidFill>
                <a:latin typeface="Arial Unicode MS"/>
                <a:ea typeface="Arial Unicode MS"/>
                <a:cs typeface="Arial Unicode MS"/>
                <a:sym typeface="Arial Unicode MS"/>
              </a:defRPr>
            </a:lvl1pPr>
          </a:lstStyle>
          <a:p>
            <a:pPr/>
            <a:r>
              <a:t>EXODUS 25:8-9</a:t>
            </a:r>
          </a:p>
        </p:txBody>
      </p:sp>
      <p:sp>
        <p:nvSpPr>
          <p:cNvPr id="145" name="Part 2"/>
          <p:cNvSpPr txBox="1"/>
          <p:nvPr/>
        </p:nvSpPr>
        <p:spPr>
          <a:xfrm>
            <a:off x="10883138" y="11812463"/>
            <a:ext cx="2617725" cy="1155314"/>
          </a:xfrm>
          <a:prstGeom prst="rect">
            <a:avLst/>
          </a:prstGeom>
          <a:ln w="12700">
            <a:miter lim="400000"/>
          </a:ln>
          <a:effectLst>
            <a:outerShdw sx="100000" sy="100000" kx="0" ky="0" algn="b" rotWithShape="0" blurRad="127000" dist="0" dir="5400000">
              <a:srgbClr val="000000"/>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Part 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Title"/>
          <p:cNvSpPr txBox="1"/>
          <p:nvPr>
            <p:ph type="title"/>
          </p:nvPr>
        </p:nvSpPr>
        <p:spPr>
          <a:prstGeom prst="rect">
            <a:avLst/>
          </a:prstGeom>
        </p:spPr>
        <p:txBody>
          <a:bodyPr/>
          <a:lstStyle/>
          <a:p>
            <a:pPr/>
          </a:p>
        </p:txBody>
      </p:sp>
      <p:sp>
        <p:nvSpPr>
          <p:cNvPr id="214" name="Body"/>
          <p:cNvSpPr txBox="1"/>
          <p:nvPr>
            <p:ph type="body" idx="1"/>
          </p:nvPr>
        </p:nvSpPr>
        <p:spPr>
          <a:prstGeom prst="rect">
            <a:avLst/>
          </a:prstGeom>
        </p:spPr>
        <p:txBody>
          <a:bodyPr/>
          <a:lstStyle/>
          <a:p>
            <a:pPr/>
          </a:p>
        </p:txBody>
      </p:sp>
      <p:pic>
        <p:nvPicPr>
          <p:cNvPr id="215"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6" name="THE PATTERN FOR CHURCH ORGANIZATION…"/>
          <p:cNvSpPr txBox="1"/>
          <p:nvPr/>
        </p:nvSpPr>
        <p:spPr>
          <a:xfrm>
            <a:off x="553835" y="420774"/>
            <a:ext cx="23276329" cy="9903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Deacons: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A special position of service.</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They also must meet specific qualifications.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No female “deaconess” position.</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Deacons serve in a local church together with elders.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16">
                                            <p:txEl>
                                              <p:pRg st="1" end="1"/>
                                            </p:txEl>
                                          </p:spTgt>
                                        </p:tgtEl>
                                        <p:attrNameLst>
                                          <p:attrName>style.visibility</p:attrName>
                                        </p:attrNameLst>
                                      </p:cBhvr>
                                      <p:to>
                                        <p:strVal val="visible"/>
                                      </p:to>
                                    </p:set>
                                    <p:animEffect filter="fade" transition="in">
                                      <p:cBhvr>
                                        <p:cTn id="7" dur="1000"/>
                                        <p:tgtEl>
                                          <p:spTgt spid="2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lt" backwards="0">
                                    <p:tmAbs val="0"/>
                                  </p:iterate>
                                  <p:childTnLst>
                                    <p:set>
                                      <p:cBhvr>
                                        <p:cTn id="11" fill="hold"/>
                                        <p:tgtEl>
                                          <p:spTgt spid="216">
                                            <p:txEl>
                                              <p:pRg st="2" end="2"/>
                                            </p:txEl>
                                          </p:spTgt>
                                        </p:tgtEl>
                                        <p:attrNameLst>
                                          <p:attrName>style.visibility</p:attrName>
                                        </p:attrNameLst>
                                      </p:cBhvr>
                                      <p:to>
                                        <p:strVal val="visible"/>
                                      </p:to>
                                    </p:set>
                                    <p:animEffect filter="fade" transition="in">
                                      <p:cBhvr>
                                        <p:cTn id="12" dur="1000"/>
                                        <p:tgtEl>
                                          <p:spTgt spid="2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lt" backwards="0">
                                    <p:tmAbs val="0"/>
                                  </p:iterate>
                                  <p:childTnLst>
                                    <p:set>
                                      <p:cBhvr>
                                        <p:cTn id="16" fill="hold"/>
                                        <p:tgtEl>
                                          <p:spTgt spid="216">
                                            <p:txEl>
                                              <p:pRg st="3" end="3"/>
                                            </p:txEl>
                                          </p:spTgt>
                                        </p:tgtEl>
                                        <p:attrNameLst>
                                          <p:attrName>style.visibility</p:attrName>
                                        </p:attrNameLst>
                                      </p:cBhvr>
                                      <p:to>
                                        <p:strVal val="visible"/>
                                      </p:to>
                                    </p:set>
                                    <p:animEffect filter="fade" transition="in">
                                      <p:cBhvr>
                                        <p:cTn id="17" dur="1000"/>
                                        <p:tgtEl>
                                          <p:spTgt spid="2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lt" backwards="0">
                                    <p:tmAbs val="0"/>
                                  </p:iterate>
                                  <p:childTnLst>
                                    <p:set>
                                      <p:cBhvr>
                                        <p:cTn id="21" fill="hold"/>
                                        <p:tgtEl>
                                          <p:spTgt spid="216">
                                            <p:txEl>
                                              <p:pRg st="4" end="4"/>
                                            </p:txEl>
                                          </p:spTgt>
                                        </p:tgtEl>
                                        <p:attrNameLst>
                                          <p:attrName>style.visibility</p:attrName>
                                        </p:attrNameLst>
                                      </p:cBhvr>
                                      <p:to>
                                        <p:strVal val="visible"/>
                                      </p:to>
                                    </p:set>
                                    <p:animEffect filter="fade" transition="in">
                                      <p:cBhvr>
                                        <p:cTn id="22" dur="1000"/>
                                        <p:tgtEl>
                                          <p:spTgt spid="2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lt" backwards="0">
                                    <p:tmAbs val="0"/>
                                  </p:iterate>
                                  <p:childTnLst>
                                    <p:set>
                                      <p:cBhvr>
                                        <p:cTn id="26" fill="hold"/>
                                        <p:tgtEl>
                                          <p:spTgt spid="216">
                                            <p:txEl>
                                              <p:pRg st="5" end="5"/>
                                            </p:txEl>
                                          </p:spTgt>
                                        </p:tgtEl>
                                        <p:attrNameLst>
                                          <p:attrName>style.visibility</p:attrName>
                                        </p:attrNameLst>
                                      </p:cBhvr>
                                      <p:to>
                                        <p:strVal val="visible"/>
                                      </p:to>
                                    </p:set>
                                    <p:animEffect filter="fade" transition="in">
                                      <p:cBhvr>
                                        <p:cTn id="27" dur="1000"/>
                                        <p:tgtEl>
                                          <p:spTgt spid="21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219" name="Paul and Timothy, bond-servants of Christ Jesus,…"/>
          <p:cNvSpPr txBox="1"/>
          <p:nvPr/>
        </p:nvSpPr>
        <p:spPr>
          <a:xfrm>
            <a:off x="380331" y="2533650"/>
            <a:ext cx="23623338" cy="864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Paul and Timothy, bond-servants of Christ Jesus,</a:t>
            </a:r>
          </a:p>
          <a:p>
            <a:pPr>
              <a:defRPr b="0" i="1" sz="10000">
                <a:solidFill>
                  <a:srgbClr val="000000"/>
                </a:solidFill>
                <a:latin typeface="Georgia"/>
                <a:ea typeface="Georgia"/>
                <a:cs typeface="Georgia"/>
                <a:sym typeface="Georgia"/>
              </a:defRPr>
            </a:pPr>
            <a:r>
              <a:t>To all the saints in Christ Jesus who are in Philippi, including the overseers and deacons:…</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Philippians 1:1</a:t>
            </a:r>
            <a:r>
              <a:rPr sz="6000"/>
              <a:t> NASB</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Title"/>
          <p:cNvSpPr txBox="1"/>
          <p:nvPr>
            <p:ph type="title"/>
          </p:nvPr>
        </p:nvSpPr>
        <p:spPr>
          <a:prstGeom prst="rect">
            <a:avLst/>
          </a:prstGeom>
        </p:spPr>
        <p:txBody>
          <a:bodyPr/>
          <a:lstStyle/>
          <a:p>
            <a:pPr/>
          </a:p>
        </p:txBody>
      </p:sp>
      <p:sp>
        <p:nvSpPr>
          <p:cNvPr id="222" name="Body"/>
          <p:cNvSpPr txBox="1"/>
          <p:nvPr>
            <p:ph type="body" idx="1"/>
          </p:nvPr>
        </p:nvSpPr>
        <p:spPr>
          <a:prstGeom prst="rect">
            <a:avLst/>
          </a:prstGeom>
        </p:spPr>
        <p:txBody>
          <a:bodyPr/>
          <a:lstStyle/>
          <a:p>
            <a:pPr/>
          </a:p>
        </p:txBody>
      </p:sp>
      <p:pic>
        <p:nvPicPr>
          <p:cNvPr id="223"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4" name="THE PATTERN FOR CHURCH ORGANIZATION…"/>
          <p:cNvSpPr txBox="1"/>
          <p:nvPr/>
        </p:nvSpPr>
        <p:spPr>
          <a:xfrm>
            <a:off x="553835" y="420774"/>
            <a:ext cx="23276329" cy="1113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Local church autonomy:</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Each local church in the N.T. was independent and self-governing.</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Not controlled by a headquarters or another church.</a:t>
            </a:r>
          </a:p>
          <a:p>
            <a:pPr lvl="8" marL="20574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Each church received the same teaching in Christ. </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24">
                                            <p:txEl>
                                              <p:pRg st="1" end="1"/>
                                            </p:txEl>
                                          </p:spTgt>
                                        </p:tgtEl>
                                        <p:attrNameLst>
                                          <p:attrName>style.visibility</p:attrName>
                                        </p:attrNameLst>
                                      </p:cBhvr>
                                      <p:to>
                                        <p:strVal val="visible"/>
                                      </p:to>
                                    </p:set>
                                    <p:animEffect filter="fade" transition="in">
                                      <p:cBhvr>
                                        <p:cTn id="7" dur="1000"/>
                                        <p:tgtEl>
                                          <p:spTgt spid="2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lt" backwards="0">
                                    <p:tmAbs val="0"/>
                                  </p:iterate>
                                  <p:childTnLst>
                                    <p:set>
                                      <p:cBhvr>
                                        <p:cTn id="11" fill="hold"/>
                                        <p:tgtEl>
                                          <p:spTgt spid="224">
                                            <p:txEl>
                                              <p:pRg st="2" end="2"/>
                                            </p:txEl>
                                          </p:spTgt>
                                        </p:tgtEl>
                                        <p:attrNameLst>
                                          <p:attrName>style.visibility</p:attrName>
                                        </p:attrNameLst>
                                      </p:cBhvr>
                                      <p:to>
                                        <p:strVal val="visible"/>
                                      </p:to>
                                    </p:set>
                                    <p:animEffect filter="fade" transition="in">
                                      <p:cBhvr>
                                        <p:cTn id="12" dur="1000"/>
                                        <p:tgtEl>
                                          <p:spTgt spid="2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lt" backwards="0">
                                    <p:tmAbs val="0"/>
                                  </p:iterate>
                                  <p:childTnLst>
                                    <p:set>
                                      <p:cBhvr>
                                        <p:cTn id="16" fill="hold"/>
                                        <p:tgtEl>
                                          <p:spTgt spid="224">
                                            <p:txEl>
                                              <p:pRg st="3" end="3"/>
                                            </p:txEl>
                                          </p:spTgt>
                                        </p:tgtEl>
                                        <p:attrNameLst>
                                          <p:attrName>style.visibility</p:attrName>
                                        </p:attrNameLst>
                                      </p:cBhvr>
                                      <p:to>
                                        <p:strVal val="visible"/>
                                      </p:to>
                                    </p:set>
                                    <p:animEffect filter="fade" transition="in">
                                      <p:cBhvr>
                                        <p:cTn id="17" dur="1000"/>
                                        <p:tgtEl>
                                          <p:spTgt spid="2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lt" backwards="0">
                                    <p:tmAbs val="0"/>
                                  </p:iterate>
                                  <p:childTnLst>
                                    <p:set>
                                      <p:cBhvr>
                                        <p:cTn id="21" fill="hold"/>
                                        <p:tgtEl>
                                          <p:spTgt spid="224">
                                            <p:txEl>
                                              <p:pRg st="4" end="4"/>
                                            </p:txEl>
                                          </p:spTgt>
                                        </p:tgtEl>
                                        <p:attrNameLst>
                                          <p:attrName>style.visibility</p:attrName>
                                        </p:attrNameLst>
                                      </p:cBhvr>
                                      <p:to>
                                        <p:strVal val="visible"/>
                                      </p:to>
                                    </p:set>
                                    <p:animEffect filter="fade" transition="in">
                                      <p:cBhvr>
                                        <p:cTn id="22" dur="1000"/>
                                        <p:tgtEl>
                                          <p:spTgt spid="22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227" name="For this reason I have sent to you Timothy, who is my beloved and faithful child in the Lord, and he will remind you of my ways which are in Christ, just as I teach everywhere in every church.…"/>
          <p:cNvSpPr txBox="1"/>
          <p:nvPr/>
        </p:nvSpPr>
        <p:spPr>
          <a:xfrm>
            <a:off x="380331" y="2533650"/>
            <a:ext cx="23623338" cy="864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For this reason I have sent to you Timothy, who is my beloved and faithful child in the Lord, and he will remind you of my ways which are in Christ, just as I teach everywhere in every church.</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1 Corinthians 4:17</a:t>
            </a:r>
            <a:r>
              <a:rPr sz="6000"/>
              <a:t> NASB</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Title"/>
          <p:cNvSpPr txBox="1"/>
          <p:nvPr>
            <p:ph type="title"/>
          </p:nvPr>
        </p:nvSpPr>
        <p:spPr>
          <a:prstGeom prst="rect">
            <a:avLst/>
          </a:prstGeom>
        </p:spPr>
        <p:txBody>
          <a:bodyPr/>
          <a:lstStyle/>
          <a:p>
            <a:pPr/>
          </a:p>
        </p:txBody>
      </p:sp>
      <p:sp>
        <p:nvSpPr>
          <p:cNvPr id="230" name="Body"/>
          <p:cNvSpPr txBox="1"/>
          <p:nvPr>
            <p:ph type="body" idx="1"/>
          </p:nvPr>
        </p:nvSpPr>
        <p:spPr>
          <a:prstGeom prst="rect">
            <a:avLst/>
          </a:prstGeom>
        </p:spPr>
        <p:txBody>
          <a:bodyPr/>
          <a:lstStyle/>
          <a:p>
            <a:pPr/>
          </a:p>
        </p:txBody>
      </p:sp>
      <p:pic>
        <p:nvPicPr>
          <p:cNvPr id="231"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2" name="THE PATTERN FOR CHURCH ORGANIZATION…"/>
          <p:cNvSpPr txBox="1"/>
          <p:nvPr/>
        </p:nvSpPr>
        <p:spPr>
          <a:xfrm>
            <a:off x="553835" y="420774"/>
            <a:ext cx="23276329" cy="685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The N.T. knows nothing of modern manmade methods of church organization. </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32">
                                            <p:txEl>
                                              <p:pRg st="1" end="1"/>
                                            </p:txEl>
                                          </p:spTgt>
                                        </p:tgtEl>
                                        <p:attrNameLst>
                                          <p:attrName>style.visibility</p:attrName>
                                        </p:attrNameLst>
                                      </p:cBhvr>
                                      <p:to>
                                        <p:strVal val="visible"/>
                                      </p:to>
                                    </p:set>
                                    <p:animEffect filter="fade" transition="in">
                                      <p:cBhvr>
                                        <p:cTn id="7" dur="1000"/>
                                        <p:tgtEl>
                                          <p:spTgt spid="23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Title"/>
          <p:cNvSpPr txBox="1"/>
          <p:nvPr>
            <p:ph type="title"/>
          </p:nvPr>
        </p:nvSpPr>
        <p:spPr>
          <a:prstGeom prst="rect">
            <a:avLst/>
          </a:prstGeom>
        </p:spPr>
        <p:txBody>
          <a:bodyPr/>
          <a:lstStyle/>
          <a:p>
            <a:pPr/>
          </a:p>
        </p:txBody>
      </p:sp>
      <p:sp>
        <p:nvSpPr>
          <p:cNvPr id="235" name="Body"/>
          <p:cNvSpPr txBox="1"/>
          <p:nvPr>
            <p:ph type="body" idx="1"/>
          </p:nvPr>
        </p:nvSpPr>
        <p:spPr>
          <a:prstGeom prst="rect">
            <a:avLst/>
          </a:prstGeom>
        </p:spPr>
        <p:txBody>
          <a:bodyPr/>
          <a:lstStyle/>
          <a:p>
            <a:pPr/>
          </a:p>
        </p:txBody>
      </p:sp>
      <p:pic>
        <p:nvPicPr>
          <p:cNvPr id="236" name="building_without_blueprints-title-3-still-16x9.jpg" descr="building_without_blueprints-title-3-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7" name="According"/>
          <p:cNvSpPr txBox="1"/>
          <p:nvPr/>
        </p:nvSpPr>
        <p:spPr>
          <a:xfrm>
            <a:off x="5755201" y="2801176"/>
            <a:ext cx="12873598" cy="28936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4300">
                <a:latin typeface="Phosphate Inline"/>
                <a:ea typeface="Phosphate Inline"/>
                <a:cs typeface="Phosphate Inline"/>
                <a:sym typeface="Phosphate Inline"/>
              </a:defRPr>
            </a:pPr>
            <a:r>
              <a:rPr sz="18300"/>
              <a:t>According</a:t>
            </a:r>
            <a:r>
              <a:t> </a:t>
            </a:r>
          </a:p>
        </p:txBody>
      </p:sp>
      <p:sp>
        <p:nvSpPr>
          <p:cNvPr id="238" name="pattern"/>
          <p:cNvSpPr txBox="1"/>
          <p:nvPr/>
        </p:nvSpPr>
        <p:spPr>
          <a:xfrm>
            <a:off x="4257738" y="7011409"/>
            <a:ext cx="16300324" cy="3990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pc="4335" sz="25500">
                <a:latin typeface="Phosphate Inline"/>
                <a:ea typeface="Phosphate Inline"/>
                <a:cs typeface="Phosphate Inline"/>
                <a:sym typeface="Phosphate Inline"/>
              </a:defRPr>
            </a:lvl1pPr>
          </a:lstStyle>
          <a:p>
            <a:pPr/>
            <a:r>
              <a:t>pattern</a:t>
            </a:r>
          </a:p>
        </p:txBody>
      </p:sp>
      <p:sp>
        <p:nvSpPr>
          <p:cNvPr id="239" name="to the"/>
          <p:cNvSpPr txBox="1"/>
          <p:nvPr/>
        </p:nvSpPr>
        <p:spPr>
          <a:xfrm>
            <a:off x="9388817" y="5505450"/>
            <a:ext cx="6038166"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pc="2520" sz="12600">
                <a:solidFill>
                  <a:schemeClr val="accent1"/>
                </a:solidFill>
                <a:latin typeface="Arial Unicode MS"/>
                <a:ea typeface="Arial Unicode MS"/>
                <a:cs typeface="Arial Unicode MS"/>
                <a:sym typeface="Arial Unicode MS"/>
              </a:defRPr>
            </a:lvl1pPr>
          </a:lstStyle>
          <a:p>
            <a:pPr/>
            <a:r>
              <a:t>to the</a:t>
            </a:r>
          </a:p>
        </p:txBody>
      </p:sp>
      <p:sp>
        <p:nvSpPr>
          <p:cNvPr id="240" name="EXODUS 25:8-9"/>
          <p:cNvSpPr txBox="1"/>
          <p:nvPr/>
        </p:nvSpPr>
        <p:spPr>
          <a:xfrm>
            <a:off x="9538716" y="10412142"/>
            <a:ext cx="5331967"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600">
                <a:solidFill>
                  <a:schemeClr val="accent1"/>
                </a:solidFill>
                <a:latin typeface="Arial Unicode MS"/>
                <a:ea typeface="Arial Unicode MS"/>
                <a:cs typeface="Arial Unicode MS"/>
                <a:sym typeface="Arial Unicode MS"/>
              </a:defRPr>
            </a:lvl1pPr>
          </a:lstStyle>
          <a:p>
            <a:pPr/>
            <a:r>
              <a:t>EXODUS 25:8-9</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2000">
        <p:checker dir="horz"/>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Picture 6" descr="Picture 6"/>
          <p:cNvPicPr>
            <a:picLocks noChangeAspect="1"/>
          </p:cNvPicPr>
          <p:nvPr/>
        </p:nvPicPr>
        <p:blipFill>
          <a:blip r:embed="rId2">
            <a:extLst/>
          </a:blip>
          <a:stretch>
            <a:fillRect/>
          </a:stretch>
        </p:blipFill>
        <p:spPr>
          <a:xfrm>
            <a:off x="-69850" y="904251"/>
            <a:ext cx="24523700" cy="119074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extLst/>
          </a:blip>
          <a:stretch>
            <a:fillRect/>
          </a:stretch>
        </p:blipFill>
        <p:spPr>
          <a:xfrm>
            <a:off x="11031916" y="2501861"/>
            <a:ext cx="12718719" cy="9214005"/>
          </a:xfrm>
          <a:prstGeom prst="rect">
            <a:avLst/>
          </a:prstGeom>
          <a:ln w="12700">
            <a:miter lim="400000"/>
          </a:ln>
        </p:spPr>
      </p:pic>
      <p:pic>
        <p:nvPicPr>
          <p:cNvPr id="150" name="Image" descr="Image"/>
          <p:cNvPicPr>
            <a:picLocks noChangeAspect="1"/>
          </p:cNvPicPr>
          <p:nvPr/>
        </p:nvPicPr>
        <p:blipFill>
          <a:blip r:embed="rId3">
            <a:extLst/>
          </a:blip>
          <a:stretch>
            <a:fillRect/>
          </a:stretch>
        </p:blipFill>
        <p:spPr>
          <a:xfrm>
            <a:off x="633365" y="441502"/>
            <a:ext cx="9679123" cy="128329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153" name="“All this,” said David, “the Lord made me understand in writing by His hand upon me, all the details of this pattern.”…"/>
          <p:cNvSpPr txBox="1"/>
          <p:nvPr/>
        </p:nvSpPr>
        <p:spPr>
          <a:xfrm>
            <a:off x="380331" y="3981449"/>
            <a:ext cx="23623338" cy="575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“All </a:t>
            </a:r>
            <a:r>
              <a:t>this</a:t>
            </a:r>
            <a:r>
              <a:t>,” </a:t>
            </a:r>
            <a:r>
              <a:t>said David</a:t>
            </a:r>
            <a:r>
              <a:t>, “the Lord made me understand in writing by His hand upon me, all the details of this pattern.”</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1 Chronicles 28:19</a:t>
            </a:r>
            <a:r>
              <a:rPr sz="6000"/>
              <a:t> NASB</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Title"/>
          <p:cNvSpPr txBox="1"/>
          <p:nvPr>
            <p:ph type="title"/>
          </p:nvPr>
        </p:nvSpPr>
        <p:spPr>
          <a:prstGeom prst="rect">
            <a:avLst/>
          </a:prstGeom>
        </p:spPr>
        <p:txBody>
          <a:bodyPr/>
          <a:lstStyle/>
          <a:p>
            <a:pPr/>
          </a:p>
        </p:txBody>
      </p:sp>
      <p:sp>
        <p:nvSpPr>
          <p:cNvPr id="156" name="Body"/>
          <p:cNvSpPr txBox="1"/>
          <p:nvPr>
            <p:ph type="body" idx="1"/>
          </p:nvPr>
        </p:nvSpPr>
        <p:spPr>
          <a:prstGeom prst="rect">
            <a:avLst/>
          </a:prstGeom>
        </p:spPr>
        <p:txBody>
          <a:bodyPr/>
          <a:lstStyle/>
          <a:p>
            <a:pPr/>
          </a:p>
        </p:txBody>
      </p:sp>
      <p:pic>
        <p:nvPicPr>
          <p:cNvPr id="157"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8" name="Just as Moses was given a pattern, the church is given one as well.…"/>
          <p:cNvSpPr txBox="1"/>
          <p:nvPr/>
        </p:nvSpPr>
        <p:spPr>
          <a:xfrm>
            <a:off x="553835" y="3492500"/>
            <a:ext cx="23276329" cy="673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2000"/>
              </a:spcBef>
              <a:defRPr b="0" sz="10000">
                <a:solidFill>
                  <a:schemeClr val="accent1"/>
                </a:solidFill>
                <a:latin typeface="Arial Unicode MS"/>
                <a:ea typeface="Arial Unicode MS"/>
                <a:cs typeface="Arial Unicode MS"/>
                <a:sym typeface="Arial Unicode MS"/>
              </a:defRPr>
            </a:pPr>
            <a:r>
              <a:t>Just as Moses was given a pattern, the church is given one as well.</a:t>
            </a:r>
          </a:p>
          <a:p>
            <a:pPr>
              <a:spcBef>
                <a:spcPts val="12000"/>
              </a:spcBef>
              <a:defRPr b="0" sz="10000">
                <a:solidFill>
                  <a:schemeClr val="accent1"/>
                </a:solidFill>
                <a:latin typeface="Arial Unicode MS"/>
                <a:ea typeface="Arial Unicode MS"/>
                <a:cs typeface="Arial Unicode MS"/>
                <a:sym typeface="Arial Unicode MS"/>
              </a:defRPr>
            </a:pPr>
            <a:r>
              <a:t>That pattern </a:t>
            </a:r>
            <a:r>
              <a:rPr u="sng"/>
              <a:t>must</a:t>
            </a:r>
            <a:r>
              <a:t> be followed! </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58">
                                            <p:txEl>
                                              <p:pRg st="1" end="1"/>
                                            </p:txEl>
                                          </p:spTgt>
                                        </p:tgtEl>
                                        <p:attrNameLst>
                                          <p:attrName>style.visibility</p:attrName>
                                        </p:attrNameLst>
                                      </p:cBhvr>
                                      <p:to>
                                        <p:strVal val="visible"/>
                                      </p:to>
                                    </p:set>
                                    <p:animEffect filter="fade" transition="in">
                                      <p:cBhvr>
                                        <p:cTn id="7" dur="1000"/>
                                        <p:tgtEl>
                                          <p:spTgt spid="15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161" name="Hold fast the pattern of sound words which you have heard from me, in faith and love which are in Christ Jesus.  That good thing which was committed to you, keep by the Holy Spirit who dwells in us.…"/>
          <p:cNvSpPr txBox="1"/>
          <p:nvPr/>
        </p:nvSpPr>
        <p:spPr>
          <a:xfrm>
            <a:off x="380331" y="2531157"/>
            <a:ext cx="23623338" cy="86536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10000">
                <a:solidFill>
                  <a:srgbClr val="000000"/>
                </a:solidFill>
                <a:latin typeface="Georgia"/>
                <a:ea typeface="Georgia"/>
                <a:cs typeface="Georgia"/>
                <a:sym typeface="Georgia"/>
              </a:defRPr>
            </a:pPr>
            <a:r>
              <a:t>Hold fast the pattern of sound words which you have heard from me, in faith and love which are in Christ Jesus. </a:t>
            </a:r>
            <a:r>
              <a:rPr b="1" sz="1200">
                <a:latin typeface="Arial"/>
                <a:ea typeface="Arial"/>
                <a:cs typeface="Arial"/>
                <a:sym typeface="Arial"/>
              </a:rPr>
              <a:t> </a:t>
            </a:r>
            <a:r>
              <a:t>That good thing which was committed to you, keep by the Holy Spirit who dwells in us.</a:t>
            </a:r>
          </a:p>
          <a:p>
            <a:pPr algn="l" defTabSz="457200">
              <a:defRPr b="0" sz="1100">
                <a:solidFill>
                  <a:srgbClr val="000000"/>
                </a:solidFill>
              </a:defRPr>
            </a:pPr>
          </a:p>
          <a:p>
            <a:pPr>
              <a:defRPr b="0" sz="8000">
                <a:solidFill>
                  <a:srgbClr val="000000"/>
                </a:solidFill>
                <a:latin typeface="Georgia"/>
                <a:ea typeface="Georgia"/>
                <a:cs typeface="Georgia"/>
                <a:sym typeface="Georgia"/>
              </a:defRPr>
            </a:pPr>
            <a:r>
              <a:rPr b="1"/>
              <a:t>2 Timothy 1:13-14</a:t>
            </a:r>
            <a:r>
              <a:rPr sz="6000"/>
              <a:t> NASB</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Title"/>
          <p:cNvSpPr txBox="1"/>
          <p:nvPr>
            <p:ph type="title"/>
          </p:nvPr>
        </p:nvSpPr>
        <p:spPr>
          <a:prstGeom prst="rect">
            <a:avLst/>
          </a:prstGeom>
        </p:spPr>
        <p:txBody>
          <a:bodyPr/>
          <a:lstStyle/>
          <a:p>
            <a:pPr/>
          </a:p>
        </p:txBody>
      </p:sp>
      <p:sp>
        <p:nvSpPr>
          <p:cNvPr id="164" name="Body"/>
          <p:cNvSpPr txBox="1"/>
          <p:nvPr>
            <p:ph type="body" idx="1"/>
          </p:nvPr>
        </p:nvSpPr>
        <p:spPr>
          <a:prstGeom prst="rect">
            <a:avLst/>
          </a:prstGeom>
        </p:spPr>
        <p:txBody>
          <a:bodyPr/>
          <a:lstStyle/>
          <a:p>
            <a:pPr/>
          </a:p>
        </p:txBody>
      </p:sp>
      <p:pic>
        <p:nvPicPr>
          <p:cNvPr id="165" name="building_without_blueprints-background-still-16x9.jpg" descr="building_without_blueprints-background-still-16x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6" name="THE PATTERN FOR CHURCH ORGANIZATION…"/>
          <p:cNvSpPr txBox="1"/>
          <p:nvPr/>
        </p:nvSpPr>
        <p:spPr>
          <a:xfrm>
            <a:off x="553835" y="420774"/>
            <a:ext cx="23276329" cy="62001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defRPr b="0" sz="9600">
                <a:solidFill>
                  <a:schemeClr val="accent1"/>
                </a:solidFill>
                <a:latin typeface="Phosphate Inline"/>
                <a:ea typeface="Phosphate Inline"/>
                <a:cs typeface="Phosphate Inline"/>
                <a:sym typeface="Phosphate Inline"/>
              </a:defRPr>
            </a:pPr>
            <a:r>
              <a:t>THE PATTERN FOR CHURCH ORGANIZATION</a:t>
            </a:r>
          </a:p>
          <a:p>
            <a:pPr marL="228600" indent="-228600" algn="l">
              <a:spcBef>
                <a:spcPts val="1100"/>
              </a:spcBef>
              <a:buSzPct val="100000"/>
              <a:buChar char="•"/>
              <a:defRPr b="0" sz="10000">
                <a:solidFill>
                  <a:schemeClr val="accent1"/>
                </a:solidFill>
                <a:latin typeface="Arial Unicode MS"/>
                <a:ea typeface="Arial Unicode MS"/>
                <a:cs typeface="Arial Unicode MS"/>
                <a:sym typeface="Arial Unicode MS"/>
              </a:defRPr>
            </a:pPr>
            <a:r>
              <a:t>Elders:</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Role of oversight over a local church.</a:t>
            </a:r>
          </a:p>
          <a:p>
            <a:pPr lvl="5" marL="1371600" indent="-228600" algn="l">
              <a:lnSpc>
                <a:spcPct val="90000"/>
              </a:lnSpc>
              <a:buSzPct val="100000"/>
              <a:buChar char="•"/>
              <a:defRPr b="0" sz="8000">
                <a:solidFill>
                  <a:schemeClr val="accent1"/>
                </a:solidFill>
                <a:latin typeface="Arial Unicode MS"/>
                <a:ea typeface="Arial Unicode MS"/>
                <a:cs typeface="Arial Unicode MS"/>
                <a:sym typeface="Arial Unicode MS"/>
              </a:defRPr>
            </a:pPr>
            <a:r>
              <a:t>Multiple elders are to oversee a single church.</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66">
                                            <p:bg/>
                                          </p:spTgt>
                                        </p:tgtEl>
                                        <p:attrNameLst>
                                          <p:attrName>style.visibility</p:attrName>
                                        </p:attrNameLst>
                                      </p:cBhvr>
                                      <p:to>
                                        <p:strVal val="visible"/>
                                      </p:to>
                                    </p:set>
                                    <p:animEffect filter="fade" transition="in">
                                      <p:cBhvr>
                                        <p:cTn id="7" dur="1000"/>
                                        <p:tgtEl>
                                          <p:spTgt spid="166">
                                            <p:bg/>
                                          </p:spTgt>
                                        </p:tgtEl>
                                      </p:cBhvr>
                                    </p:animEffect>
                                  </p:childTnLst>
                                </p:cTn>
                              </p:par>
                              <p:par>
                                <p:cTn id="8" presetClass="entr" nodeType="withEffect" presetSubtype="0" presetID="10" grpId="1" fill="hold">
                                  <p:stCondLst>
                                    <p:cond delay="0"/>
                                  </p:stCondLst>
                                  <p:iterate type="lt" backwards="0">
                                    <p:tmAbs val="0"/>
                                  </p:iterate>
                                  <p:childTnLst>
                                    <p:set>
                                      <p:cBhvr>
                                        <p:cTn id="9" fill="hold"/>
                                        <p:tgtEl>
                                          <p:spTgt spid="166">
                                            <p:txEl>
                                              <p:pRg st="0" end="0"/>
                                            </p:txEl>
                                          </p:spTgt>
                                        </p:tgtEl>
                                        <p:attrNameLst>
                                          <p:attrName>style.visibility</p:attrName>
                                        </p:attrNameLst>
                                      </p:cBhvr>
                                      <p:to>
                                        <p:strVal val="visible"/>
                                      </p:to>
                                    </p:set>
                                    <p:animEffect filter="fade" transition="in">
                                      <p:cBhvr>
                                        <p:cTn id="10" dur="1000"/>
                                        <p:tgtEl>
                                          <p:spTgt spid="1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lt" backwards="0">
                                    <p:tmAbs val="0"/>
                                  </p:iterate>
                                  <p:childTnLst>
                                    <p:set>
                                      <p:cBhvr>
                                        <p:cTn id="14" fill="hold"/>
                                        <p:tgtEl>
                                          <p:spTgt spid="166">
                                            <p:txEl>
                                              <p:pRg st="1" end="1"/>
                                            </p:txEl>
                                          </p:spTgt>
                                        </p:tgtEl>
                                        <p:attrNameLst>
                                          <p:attrName>style.visibility</p:attrName>
                                        </p:attrNameLst>
                                      </p:cBhvr>
                                      <p:to>
                                        <p:strVal val="visible"/>
                                      </p:to>
                                    </p:set>
                                    <p:animEffect filter="fade" transition="in">
                                      <p:cBhvr>
                                        <p:cTn id="15" dur="1000"/>
                                        <p:tgtEl>
                                          <p:spTgt spid="16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lt" backwards="0">
                                    <p:tmAbs val="0"/>
                                  </p:iterate>
                                  <p:childTnLst>
                                    <p:set>
                                      <p:cBhvr>
                                        <p:cTn id="19" fill="hold"/>
                                        <p:tgtEl>
                                          <p:spTgt spid="166">
                                            <p:txEl>
                                              <p:pRg st="2" end="2"/>
                                            </p:txEl>
                                          </p:spTgt>
                                        </p:tgtEl>
                                        <p:attrNameLst>
                                          <p:attrName>style.visibility</p:attrName>
                                        </p:attrNameLst>
                                      </p:cBhvr>
                                      <p:to>
                                        <p:strVal val="visible"/>
                                      </p:to>
                                    </p:set>
                                    <p:animEffect filter="fade" transition="in">
                                      <p:cBhvr>
                                        <p:cTn id="20" dur="1000"/>
                                        <p:tgtEl>
                                          <p:spTgt spid="16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lt" backwards="0">
                                    <p:tmAbs val="0"/>
                                  </p:iterate>
                                  <p:childTnLst>
                                    <p:set>
                                      <p:cBhvr>
                                        <p:cTn id="24" fill="hold"/>
                                        <p:tgtEl>
                                          <p:spTgt spid="166">
                                            <p:txEl>
                                              <p:pRg st="3" end="3"/>
                                            </p:txEl>
                                          </p:spTgt>
                                        </p:tgtEl>
                                        <p:attrNameLst>
                                          <p:attrName>style.visibility</p:attrName>
                                        </p:attrNameLst>
                                      </p:cBhvr>
                                      <p:to>
                                        <p:strVal val="visible"/>
                                      </p:to>
                                    </p:set>
                                    <p:animEffect filter="fade" transition="in">
                                      <p:cBhvr>
                                        <p:cTn id="25" dur="1000"/>
                                        <p:tgtEl>
                                          <p:spTgt spid="16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Rectangle"/>
          <p:cNvSpPr/>
          <p:nvPr/>
        </p:nvSpPr>
        <p:spPr>
          <a:xfrm>
            <a:off x="-158426" y="-140176"/>
            <a:ext cx="24700852" cy="13996352"/>
          </a:xfrm>
          <a:prstGeom prst="rect">
            <a:avLst/>
          </a:prstGeom>
          <a:solidFill>
            <a:srgbClr val="FFFFFF"/>
          </a:solidFill>
          <a:ln w="12700">
            <a:miter lim="400000"/>
          </a:ln>
        </p:spPr>
        <p:txBody>
          <a:bodyPr lIns="50800" tIns="50800" rIns="50800" bIns="50800" anchor="ctr"/>
          <a:lstStyle/>
          <a:p>
            <a:pPr>
              <a:defRPr b="0" sz="3200">
                <a:latin typeface="+mn-lt"/>
                <a:ea typeface="+mn-ea"/>
                <a:cs typeface="+mn-cs"/>
                <a:sym typeface="Helvetica Neue Medium"/>
              </a:defRPr>
            </a:pPr>
          </a:p>
        </p:txBody>
      </p:sp>
      <p:sp>
        <p:nvSpPr>
          <p:cNvPr id="169" name="The elders who are among you I exhort, I who am a fellow elder and a witness of the sufferings of Christ, and also a partaker of the glory that will be revealed: 2 Shepherd the flock of God which is among you, serving as overseers, not by compulsion but willingly, not for dishonest gain but eagerly; 3 nor as being lords over those entrusted to you, but being examples to the flock.…"/>
          <p:cNvSpPr txBox="1"/>
          <p:nvPr/>
        </p:nvSpPr>
        <p:spPr>
          <a:xfrm>
            <a:off x="380331" y="392453"/>
            <a:ext cx="23623338" cy="129310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i="1" sz="9100">
                <a:solidFill>
                  <a:srgbClr val="000000"/>
                </a:solidFill>
                <a:latin typeface="Georgia"/>
                <a:ea typeface="Georgia"/>
                <a:cs typeface="Georgia"/>
                <a:sym typeface="Georgia"/>
              </a:defRPr>
            </a:pPr>
            <a:r>
              <a:t>The </a:t>
            </a:r>
            <a:r>
              <a:rPr b="1" u="sng"/>
              <a:t>elders</a:t>
            </a:r>
            <a:r>
              <a:t> who are among you I exhort, I who am a fellow elder and a witness of the sufferings of Christ, and also a partaker of the glory that will be revealed: </a:t>
            </a:r>
            <a:r>
              <a:rPr b="1" sz="300">
                <a:latin typeface="Arial"/>
                <a:ea typeface="Arial"/>
                <a:cs typeface="Arial"/>
                <a:sym typeface="Arial"/>
              </a:rPr>
              <a:t>2 </a:t>
            </a:r>
            <a:r>
              <a:rPr b="1" u="sng"/>
              <a:t>Shepherd the flock of God which is among you</a:t>
            </a:r>
            <a:r>
              <a:t>, serving as overseers, not by compulsion but willingly, not for dishonest gain but eagerly; </a:t>
            </a:r>
            <a:r>
              <a:rPr b="1" sz="300">
                <a:latin typeface="Arial"/>
                <a:ea typeface="Arial"/>
                <a:cs typeface="Arial"/>
                <a:sym typeface="Arial"/>
              </a:rPr>
              <a:t>3 </a:t>
            </a:r>
            <a:r>
              <a:t>nor as being lords over those entrusted to you, but being examples to the flock.</a:t>
            </a:r>
          </a:p>
          <a:p>
            <a:pPr algn="l" defTabSz="457200">
              <a:defRPr b="0" sz="200">
                <a:solidFill>
                  <a:srgbClr val="000000"/>
                </a:solidFill>
              </a:defRPr>
            </a:pPr>
          </a:p>
          <a:p>
            <a:pPr>
              <a:defRPr b="0" sz="7100">
                <a:solidFill>
                  <a:srgbClr val="000000"/>
                </a:solidFill>
                <a:latin typeface="Georgia"/>
                <a:ea typeface="Georgia"/>
                <a:cs typeface="Georgia"/>
                <a:sym typeface="Georgia"/>
              </a:defRPr>
            </a:pPr>
            <a:r>
              <a:rPr b="1"/>
              <a:t>1 Peter 5:1-3</a:t>
            </a:r>
            <a:r>
              <a:rPr sz="5100"/>
              <a:t> NASB</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