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the_secret_to_change-title-3-still-16x9.jpg" descr="the_secret_to_change-title-3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the_secret_to_change-title-2-still-16x9.jpg" descr="the_secret_to_change-title-2-still-16x9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25527"/>
          <a:stretch>
            <a:fillRect/>
          </a:stretch>
        </p:blipFill>
        <p:spPr>
          <a:xfrm>
            <a:off x="0" y="0"/>
            <a:ext cx="24384000" cy="1021464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to contentment"/>
          <p:cNvSpPr txBox="1"/>
          <p:nvPr/>
        </p:nvSpPr>
        <p:spPr>
          <a:xfrm>
            <a:off x="3518321" y="9374602"/>
            <a:ext cx="17347358" cy="402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00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to contentment</a:t>
            </a:r>
          </a:p>
        </p:txBody>
      </p:sp>
      <p:sp>
        <p:nvSpPr>
          <p:cNvPr id="122" name="Philippians 4:10-13"/>
          <p:cNvSpPr txBox="1"/>
          <p:nvPr/>
        </p:nvSpPr>
        <p:spPr>
          <a:xfrm>
            <a:off x="6949313" y="12065348"/>
            <a:ext cx="10485375" cy="1502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9500">
                <a:solidFill>
                  <a:srgbClr val="FAD57E"/>
                </a:solidFill>
              </a:defRPr>
            </a:lvl1pPr>
          </a:lstStyle>
          <a:p>
            <a:pPr/>
            <a:r>
              <a:t>Philippians 4:10-13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the_secret_to_change-content-3-still-16x9.jpg" descr="the_secret_to_change-content-3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The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There</a:t>
            </a:r>
          </a:p>
        </p:txBody>
      </p:sp>
      <p:pic>
        <p:nvPicPr>
          <p:cNvPr id="174" name="the_secret_to_change-content-2-still-16x9.jpg" descr="the_secret_to_change-content-2-still-16x9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14965"/>
          <a:stretch>
            <a:fillRect/>
          </a:stretch>
        </p:blipFill>
        <p:spPr>
          <a:xfrm>
            <a:off x="0" y="0"/>
            <a:ext cx="24384000" cy="11663382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to contentment"/>
          <p:cNvSpPr txBox="1"/>
          <p:nvPr/>
        </p:nvSpPr>
        <p:spPr>
          <a:xfrm>
            <a:off x="10293253" y="11424388"/>
            <a:ext cx="6145871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0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to contentment</a:t>
            </a:r>
          </a:p>
        </p:txBody>
      </p:sp>
      <p:sp>
        <p:nvSpPr>
          <p:cNvPr id="176" name="THE SOURCE OF CONTENTMENT (13)…"/>
          <p:cNvSpPr txBox="1"/>
          <p:nvPr/>
        </p:nvSpPr>
        <p:spPr>
          <a:xfrm>
            <a:off x="300600" y="398470"/>
            <a:ext cx="23889363" cy="603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THE SOURCE OF CONTENTMENT (13)</a:t>
            </a:r>
          </a:p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There is no other source of true contentment.</a:t>
            </a:r>
          </a:p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Contentment is grounded in knowing Jesus.</a:t>
            </a:r>
          </a:p>
        </p:txBody>
      </p:sp>
      <p:sp>
        <p:nvSpPr>
          <p:cNvPr id="177" name="Philippians 4:10-13"/>
          <p:cNvSpPr txBox="1"/>
          <p:nvPr/>
        </p:nvSpPr>
        <p:spPr>
          <a:xfrm>
            <a:off x="10852731" y="12344287"/>
            <a:ext cx="5026915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>
                <a:solidFill>
                  <a:srgbClr val="FAE791"/>
                </a:solidFill>
              </a:defRPr>
            </a:lvl1pPr>
          </a:lstStyle>
          <a:p>
            <a:pPr/>
            <a:r>
              <a:t>Philippians 4:10-13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99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99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99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9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the_secret_to_change-title-3-still-16x9.jpg" descr="the_secret_to_change-title-3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the_secret_to_change-title-2-still-16x9.jpg" descr="the_secret_to_change-title-2-still-16x9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25527"/>
          <a:stretch>
            <a:fillRect/>
          </a:stretch>
        </p:blipFill>
        <p:spPr>
          <a:xfrm>
            <a:off x="0" y="0"/>
            <a:ext cx="24384000" cy="10214640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to contentment"/>
          <p:cNvSpPr txBox="1"/>
          <p:nvPr/>
        </p:nvSpPr>
        <p:spPr>
          <a:xfrm>
            <a:off x="3518321" y="9374602"/>
            <a:ext cx="17347358" cy="402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00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to contentment</a:t>
            </a:r>
          </a:p>
        </p:txBody>
      </p:sp>
      <p:sp>
        <p:nvSpPr>
          <p:cNvPr id="182" name="Philippians 4:10-13"/>
          <p:cNvSpPr txBox="1"/>
          <p:nvPr/>
        </p:nvSpPr>
        <p:spPr>
          <a:xfrm>
            <a:off x="6949313" y="12065348"/>
            <a:ext cx="10485375" cy="1502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9500">
                <a:solidFill>
                  <a:srgbClr val="FAD57E"/>
                </a:solidFill>
              </a:defRPr>
            </a:lvl1pPr>
          </a:lstStyle>
          <a:p>
            <a:pPr/>
            <a:r>
              <a:t>Philippians 4:10-13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the_secret_to_change-content-3-still-16x9.jpg" descr="the_secret_to_change-content-3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6" name="the_secret_to_change-content-2-still-16x9.jpg" descr="the_secret_to_change-content-2-still-16x9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14965"/>
          <a:stretch>
            <a:fillRect/>
          </a:stretch>
        </p:blipFill>
        <p:spPr>
          <a:xfrm>
            <a:off x="0" y="0"/>
            <a:ext cx="24384000" cy="11663382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to contentment"/>
          <p:cNvSpPr txBox="1"/>
          <p:nvPr/>
        </p:nvSpPr>
        <p:spPr>
          <a:xfrm>
            <a:off x="10293253" y="11424388"/>
            <a:ext cx="6145871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0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to contentment</a:t>
            </a:r>
          </a:p>
        </p:txBody>
      </p:sp>
      <p:sp>
        <p:nvSpPr>
          <p:cNvPr id="128" name="Paul was content in any &amp; every circumstance.…"/>
          <p:cNvSpPr txBox="1"/>
          <p:nvPr/>
        </p:nvSpPr>
        <p:spPr>
          <a:xfrm>
            <a:off x="300600" y="398470"/>
            <a:ext cx="23889363" cy="5767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43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Paul was content in any &amp; every circumstance. </a:t>
            </a:r>
          </a:p>
          <a:p>
            <a:pPr>
              <a:lnSpc>
                <a:spcPct val="90000"/>
              </a:lnSpc>
              <a:spcBef>
                <a:spcPts val="43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The Greek word for contentment means self-sufficiency.</a:t>
            </a:r>
          </a:p>
        </p:txBody>
      </p:sp>
      <p:sp>
        <p:nvSpPr>
          <p:cNvPr id="129" name="Philippians 4:10-13"/>
          <p:cNvSpPr txBox="1"/>
          <p:nvPr/>
        </p:nvSpPr>
        <p:spPr>
          <a:xfrm>
            <a:off x="10852731" y="12344287"/>
            <a:ext cx="5026915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>
                <a:solidFill>
                  <a:srgbClr val="FAE791"/>
                </a:solidFill>
              </a:defRPr>
            </a:lvl1pPr>
          </a:lstStyle>
          <a:p>
            <a:pPr/>
            <a:r>
              <a:t>Philippians 4:10-13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99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99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99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99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99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9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the_secret_to_change-content-3-still-16x9.jpg" descr="the_secret_to_change-content-3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3" name="the_secret_to_change-content-2-still-16x9.jpg" descr="the_secret_to_change-content-2-still-16x9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14965"/>
          <a:stretch>
            <a:fillRect/>
          </a:stretch>
        </p:blipFill>
        <p:spPr>
          <a:xfrm>
            <a:off x="0" y="0"/>
            <a:ext cx="24384000" cy="11663382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o contentment"/>
          <p:cNvSpPr txBox="1"/>
          <p:nvPr/>
        </p:nvSpPr>
        <p:spPr>
          <a:xfrm>
            <a:off x="10293253" y="11424388"/>
            <a:ext cx="6145871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0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to contentment</a:t>
            </a:r>
          </a:p>
        </p:txBody>
      </p:sp>
      <p:sp>
        <p:nvSpPr>
          <p:cNvPr id="135" name="THE GRATITUDE OF CONTENTMENT (10)…"/>
          <p:cNvSpPr txBox="1"/>
          <p:nvPr/>
        </p:nvSpPr>
        <p:spPr>
          <a:xfrm>
            <a:off x="300600" y="398470"/>
            <a:ext cx="23889363" cy="603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THE GRATITUDE OF CONTENTMENT (10)</a:t>
            </a:r>
          </a:p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Paul was incredibly thankful for the gift. </a:t>
            </a:r>
          </a:p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We, too, should thank God in everything.</a:t>
            </a:r>
          </a:p>
        </p:txBody>
      </p:sp>
      <p:sp>
        <p:nvSpPr>
          <p:cNvPr id="136" name="Philippians 4:10-13"/>
          <p:cNvSpPr txBox="1"/>
          <p:nvPr/>
        </p:nvSpPr>
        <p:spPr>
          <a:xfrm>
            <a:off x="10852731" y="12344287"/>
            <a:ext cx="5026915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>
                <a:solidFill>
                  <a:srgbClr val="FAE791"/>
                </a:solidFill>
              </a:defRPr>
            </a:lvl1pPr>
          </a:lstStyle>
          <a:p>
            <a:pPr/>
            <a:r>
              <a:t>Philippians 4:10-13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99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99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99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99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99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9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99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99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the_secret_to_change-content-3-still-16x9.jpg" descr="the_secret_to_change-content-3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0" name="the_secret_to_change-content-2-still-16x9.jpg" descr="the_secret_to_change-content-2-still-16x9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14965"/>
          <a:stretch>
            <a:fillRect/>
          </a:stretch>
        </p:blipFill>
        <p:spPr>
          <a:xfrm>
            <a:off x="0" y="0"/>
            <a:ext cx="24384000" cy="11663382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to contentment"/>
          <p:cNvSpPr txBox="1"/>
          <p:nvPr/>
        </p:nvSpPr>
        <p:spPr>
          <a:xfrm>
            <a:off x="10293253" y="11424388"/>
            <a:ext cx="6145871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0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to contentment</a:t>
            </a:r>
          </a:p>
        </p:txBody>
      </p:sp>
      <p:sp>
        <p:nvSpPr>
          <p:cNvPr id="142" name="THE EXTENT OF CONTENTMENT (11-12)…"/>
          <p:cNvSpPr txBox="1"/>
          <p:nvPr/>
        </p:nvSpPr>
        <p:spPr>
          <a:xfrm>
            <a:off x="300600" y="398470"/>
            <a:ext cx="23889363" cy="394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THE EXTENT OF CONTENTMENT (11-12)</a:t>
            </a:r>
          </a:p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Paul didn’t need </a:t>
            </a:r>
            <a:r>
              <a:rPr u="sng"/>
              <a:t>anything</a:t>
            </a:r>
            <a:r>
              <a:t> to be content. </a:t>
            </a:r>
          </a:p>
        </p:txBody>
      </p:sp>
      <p:sp>
        <p:nvSpPr>
          <p:cNvPr id="143" name="Philippians 4:10-13"/>
          <p:cNvSpPr txBox="1"/>
          <p:nvPr/>
        </p:nvSpPr>
        <p:spPr>
          <a:xfrm>
            <a:off x="10852731" y="12344287"/>
            <a:ext cx="5026915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>
                <a:solidFill>
                  <a:srgbClr val="FAE791"/>
                </a:solidFill>
              </a:defRPr>
            </a:lvl1pPr>
          </a:lstStyle>
          <a:p>
            <a:pPr/>
            <a:r>
              <a:t>Philippians 4:10-13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99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99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99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99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99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9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"/>
          <p:cNvSpPr/>
          <p:nvPr/>
        </p:nvSpPr>
        <p:spPr>
          <a:xfrm>
            <a:off x="-158426" y="-140176"/>
            <a:ext cx="24700852" cy="139963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" name="If we have food and covering, with these we shall be content.…"/>
          <p:cNvSpPr txBox="1"/>
          <p:nvPr/>
        </p:nvSpPr>
        <p:spPr>
          <a:xfrm>
            <a:off x="788775" y="4705349"/>
            <a:ext cx="22806451" cy="430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i="1" sz="10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If we have food and covering, with these we shall be content.</a:t>
            </a:r>
          </a:p>
          <a:p>
            <a:pPr algn="l" defTabSz="457200">
              <a:defRPr b="0" sz="1100">
                <a:solidFill>
                  <a:srgbClr val="000000"/>
                </a:solidFill>
              </a:defRPr>
            </a:pPr>
          </a:p>
          <a:p>
            <a:pPr>
              <a:defRPr b="0" sz="8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b="1"/>
              <a:t>1 Timothy 6:8</a:t>
            </a:r>
            <a:r>
              <a:rPr sz="6000"/>
              <a:t> NASB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"/>
          <p:cNvSpPr/>
          <p:nvPr/>
        </p:nvSpPr>
        <p:spPr>
          <a:xfrm>
            <a:off x="-158426" y="-140176"/>
            <a:ext cx="24700852" cy="139963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" name="I have been in labor and hardship, through many sleepless nights, in hunger and thirst, often without food, in cold and exposure.…"/>
          <p:cNvSpPr txBox="1"/>
          <p:nvPr/>
        </p:nvSpPr>
        <p:spPr>
          <a:xfrm>
            <a:off x="380331" y="3257549"/>
            <a:ext cx="23623338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i="1" sz="10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I have been</a:t>
            </a:r>
            <a:r>
              <a:t> in labor and hardship, through many sleepless nights, in hunger and thirst, often without food, in cold and exposure.</a:t>
            </a:r>
          </a:p>
          <a:p>
            <a:pPr algn="l" defTabSz="457200">
              <a:defRPr b="0" sz="1100">
                <a:solidFill>
                  <a:srgbClr val="000000"/>
                </a:solidFill>
              </a:defRPr>
            </a:pPr>
          </a:p>
          <a:p>
            <a:pPr>
              <a:defRPr b="0" sz="8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b="1"/>
              <a:t>2 Corinthians 11:27</a:t>
            </a:r>
            <a:r>
              <a:rPr sz="6000"/>
              <a:t> NASB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the_secret_to_change-content-3-still-16x9.jpg" descr="the_secret_to_change-content-3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3" name="the_secret_to_change-content-2-still-16x9.jpg" descr="the_secret_to_change-content-2-still-16x9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14965"/>
          <a:stretch>
            <a:fillRect/>
          </a:stretch>
        </p:blipFill>
        <p:spPr>
          <a:xfrm>
            <a:off x="0" y="0"/>
            <a:ext cx="24384000" cy="11663382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to contentment"/>
          <p:cNvSpPr txBox="1"/>
          <p:nvPr/>
        </p:nvSpPr>
        <p:spPr>
          <a:xfrm>
            <a:off x="10293253" y="11424388"/>
            <a:ext cx="6145871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0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to contentment</a:t>
            </a:r>
          </a:p>
        </p:txBody>
      </p:sp>
      <p:sp>
        <p:nvSpPr>
          <p:cNvPr id="155" name="THE EXTENT OF CONTENTMENT (11-12)…"/>
          <p:cNvSpPr txBox="1"/>
          <p:nvPr/>
        </p:nvSpPr>
        <p:spPr>
          <a:xfrm>
            <a:off x="300600" y="398470"/>
            <a:ext cx="23889363" cy="811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THE EXTENT OF CONTENTMENT (11-12)</a:t>
            </a:r>
          </a:p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Paul didn’t need anything to be content. </a:t>
            </a:r>
          </a:p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Contentment has to be </a:t>
            </a:r>
            <a:r>
              <a:rPr u="sng"/>
              <a:t>learned</a:t>
            </a:r>
            <a:r>
              <a:t>. </a:t>
            </a:r>
          </a:p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Contentment is a secret. </a:t>
            </a:r>
          </a:p>
        </p:txBody>
      </p:sp>
      <p:sp>
        <p:nvSpPr>
          <p:cNvPr id="156" name="Philippians 4:10-13"/>
          <p:cNvSpPr txBox="1"/>
          <p:nvPr/>
        </p:nvSpPr>
        <p:spPr>
          <a:xfrm>
            <a:off x="10852731" y="12344287"/>
            <a:ext cx="5026915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>
                <a:solidFill>
                  <a:srgbClr val="FAE791"/>
                </a:solidFill>
              </a:defRPr>
            </a:lvl1pPr>
          </a:lstStyle>
          <a:p>
            <a:pPr/>
            <a:r>
              <a:t>Philippians 4:10-13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99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99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99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9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the_secret_to_change-content-3-still-16x9.jpg" descr="the_secret_to_change-content-3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0" name="the_secret_to_change-content-2-still-16x9.jpg" descr="the_secret_to_change-content-2-still-16x9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14965"/>
          <a:stretch>
            <a:fillRect/>
          </a:stretch>
        </p:blipFill>
        <p:spPr>
          <a:xfrm>
            <a:off x="0" y="0"/>
            <a:ext cx="24384000" cy="11663382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to contentment"/>
          <p:cNvSpPr txBox="1"/>
          <p:nvPr/>
        </p:nvSpPr>
        <p:spPr>
          <a:xfrm>
            <a:off x="10293253" y="11424388"/>
            <a:ext cx="6145871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0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to contentment</a:t>
            </a:r>
          </a:p>
        </p:txBody>
      </p:sp>
      <p:sp>
        <p:nvSpPr>
          <p:cNvPr id="162" name="THE EXTENT OF CONTENTMENT (11-12)…"/>
          <p:cNvSpPr txBox="1"/>
          <p:nvPr/>
        </p:nvSpPr>
        <p:spPr>
          <a:xfrm>
            <a:off x="300600" y="398470"/>
            <a:ext cx="23889363" cy="9491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lnSpc>
                <a:spcPct val="90000"/>
              </a:lnSpc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THE EXTENT OF CONTENTMENT (11-12)</a:t>
            </a:r>
          </a:p>
          <a:p>
            <a:pPr>
              <a:lnSpc>
                <a:spcPct val="90000"/>
              </a:lnSpc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Three areas of Paul’s contentment:</a:t>
            </a:r>
          </a:p>
          <a:p>
            <a:pPr>
              <a:lnSpc>
                <a:spcPct val="90000"/>
              </a:lnSpc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1. Prosperity vs. humble means</a:t>
            </a:r>
          </a:p>
          <a:p>
            <a:pPr>
              <a:lnSpc>
                <a:spcPct val="90000"/>
              </a:lnSpc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2. Being filled vs. going hungry</a:t>
            </a:r>
          </a:p>
          <a:p>
            <a:pPr>
              <a:lnSpc>
                <a:spcPct val="90000"/>
              </a:lnSpc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3. Having abundance vs. suffering need</a:t>
            </a:r>
          </a:p>
        </p:txBody>
      </p:sp>
      <p:sp>
        <p:nvSpPr>
          <p:cNvPr id="163" name="Philippians 4:10-13"/>
          <p:cNvSpPr txBox="1"/>
          <p:nvPr/>
        </p:nvSpPr>
        <p:spPr>
          <a:xfrm>
            <a:off x="10852731" y="12344287"/>
            <a:ext cx="5026915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>
                <a:solidFill>
                  <a:srgbClr val="FAE791"/>
                </a:solidFill>
              </a:defRPr>
            </a:lvl1pPr>
          </a:lstStyle>
          <a:p>
            <a:pPr/>
            <a:r>
              <a:t>Philippians 4:10-13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99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99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99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9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99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99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99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99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the_secret_to_change-content-3-still-16x9.jpg" descr="the_secret_to_change-content-3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7" name="the_secret_to_change-content-2-still-16x9.jpg" descr="the_secret_to_change-content-2-still-16x9.jpg"/>
          <p:cNvPicPr>
            <a:picLocks noChangeAspect="1"/>
          </p:cNvPicPr>
          <p:nvPr/>
        </p:nvPicPr>
        <p:blipFill>
          <a:blip r:embed="rId3">
            <a:extLst/>
          </a:blip>
          <a:srcRect l="0" t="0" r="0" b="14965"/>
          <a:stretch>
            <a:fillRect/>
          </a:stretch>
        </p:blipFill>
        <p:spPr>
          <a:xfrm>
            <a:off x="0" y="0"/>
            <a:ext cx="24384000" cy="11663382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o contentment"/>
          <p:cNvSpPr txBox="1"/>
          <p:nvPr/>
        </p:nvSpPr>
        <p:spPr>
          <a:xfrm>
            <a:off x="10293253" y="11424388"/>
            <a:ext cx="6145871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0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to contentment</a:t>
            </a:r>
          </a:p>
        </p:txBody>
      </p:sp>
      <p:sp>
        <p:nvSpPr>
          <p:cNvPr id="169" name="THE SOURCE OF CONTENTMENT (13)…"/>
          <p:cNvSpPr txBox="1"/>
          <p:nvPr/>
        </p:nvSpPr>
        <p:spPr>
          <a:xfrm>
            <a:off x="300600" y="398470"/>
            <a:ext cx="23889363" cy="956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THE SOURCE OF CONTENTMENT (13)</a:t>
            </a:r>
          </a:p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The basic concept is this: to be enabled </a:t>
            </a:r>
            <a:r>
              <a:rPr u="sng"/>
              <a:t>by the help of another</a:t>
            </a:r>
            <a:r>
              <a:t> to be satisfied with less than is needed.</a:t>
            </a:r>
          </a:p>
          <a:p>
            <a:pPr>
              <a:spcBef>
                <a:spcPts val="2500"/>
              </a:spcBef>
              <a:defRPr b="0" sz="9000">
                <a:latin typeface="Papyrus"/>
                <a:ea typeface="Papyrus"/>
                <a:cs typeface="Papyrus"/>
                <a:sym typeface="Papyrus"/>
              </a:defRPr>
            </a:pPr>
            <a:r>
              <a:t>That helper is Jesus Christ!</a:t>
            </a:r>
          </a:p>
        </p:txBody>
      </p:sp>
      <p:sp>
        <p:nvSpPr>
          <p:cNvPr id="170" name="Philippians 4:10-13"/>
          <p:cNvSpPr txBox="1"/>
          <p:nvPr/>
        </p:nvSpPr>
        <p:spPr>
          <a:xfrm>
            <a:off x="10852731" y="12344287"/>
            <a:ext cx="5026915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>
                <a:solidFill>
                  <a:srgbClr val="FAE791"/>
                </a:solidFill>
              </a:defRPr>
            </a:lvl1pPr>
          </a:lstStyle>
          <a:p>
            <a:pPr/>
            <a:r>
              <a:t>Philippians 4:10-13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99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99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99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99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99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9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99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99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